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3" r:id="rId18"/>
    <p:sldId id="285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1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49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모서리가 둥근 직사각형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C4E0A-6A66-4960-8CA7-6E625B569B34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C4E0A-6A66-4960-8CA7-6E625B569B34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C4E0A-6A66-4960-8CA7-6E625B569B34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C4E0A-6A66-4960-8CA7-6E625B569B34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모서리가 둥근 직사각형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C4E0A-6A66-4960-8CA7-6E625B569B34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C4E0A-6A66-4960-8CA7-6E625B569B34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C4E0A-6A66-4960-8CA7-6E625B569B34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C4E0A-6A66-4960-8CA7-6E625B569B34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C4E0A-6A66-4960-8CA7-6E625B569B34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모서리가 둥근 직사각형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C4E0A-6A66-4960-8CA7-6E625B569B34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C4E0A-6A66-4960-8CA7-6E625B569B34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사각형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모서리가 둥근 직사각형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6BC4E0A-6A66-4960-8CA7-6E625B569B34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1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1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1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1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28.wmf"/><Relationship Id="rId3" Type="http://schemas.openxmlformats.org/officeDocument/2006/relationships/image" Target="../media/image29.png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6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6.png"/><Relationship Id="rId18" Type="http://schemas.openxmlformats.org/officeDocument/2006/relationships/image" Target="../media/image30.wmf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12" Type="http://schemas.openxmlformats.org/officeDocument/2006/relationships/image" Target="../media/image35.png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9.png"/><Relationship Id="rId20" Type="http://schemas.openxmlformats.org/officeDocument/2006/relationships/image" Target="../media/image31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png"/><Relationship Id="rId11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oleObject" Target="../embeddings/oleObject14.bin"/><Relationship Id="rId4" Type="http://schemas.openxmlformats.org/officeDocument/2006/relationships/image" Target="../media/image14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12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5.png"/><Relationship Id="rId5" Type="http://schemas.openxmlformats.org/officeDocument/2006/relationships/image" Target="../media/image21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15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42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18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48.wmf"/><Relationship Id="rId3" Type="http://schemas.openxmlformats.org/officeDocument/2006/relationships/image" Target="../media/image50.png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47.wmf"/><Relationship Id="rId5" Type="http://schemas.openxmlformats.org/officeDocument/2006/relationships/image" Target="../media/image44.wmf"/><Relationship Id="rId15" Type="http://schemas.openxmlformats.org/officeDocument/2006/relationships/image" Target="../media/image49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46.wmf"/><Relationship Id="rId14" Type="http://schemas.openxmlformats.org/officeDocument/2006/relationships/oleObject" Target="../embeddings/oleObject2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5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56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4.png"/><Relationship Id="rId5" Type="http://schemas.openxmlformats.org/officeDocument/2006/relationships/image" Target="../media/image62.wmf"/><Relationship Id="rId4" Type="http://schemas.openxmlformats.org/officeDocument/2006/relationships/oleObject" Target="../embeddings/oleObject32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12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0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11" Type="http://schemas.openxmlformats.org/officeDocument/2006/relationships/image" Target="../media/image19.wmf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6.bin"/><Relationship Id="rId4" Type="http://schemas.openxmlformats.org/officeDocument/2006/relationships/image" Target="../media/image16.wmf"/><Relationship Id="rId9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Deep </a:t>
            </a:r>
            <a:r>
              <a:rPr lang="en-US" altLang="ko-KR" dirty="0"/>
              <a:t>Learning </a:t>
            </a:r>
            <a:r>
              <a:rPr lang="en-US" altLang="ko-KR" dirty="0" smtClean="0"/>
              <a:t>Lecture – </a:t>
            </a:r>
            <a:r>
              <a:rPr lang="en-US" altLang="ko-KR" dirty="0" smtClean="0"/>
              <a:t>5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 smtClean="0"/>
              <a:t>GA</a:t>
            </a:r>
            <a:r>
              <a:rPr lang="en-US" altLang="ko-KR" dirty="0" smtClean="0"/>
              <a:t>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 smtClean="0"/>
              <a:t>Sukho</a:t>
            </a:r>
            <a:r>
              <a:rPr lang="en-US" altLang="ko-KR" dirty="0" smtClean="0"/>
              <a:t> Lee(</a:t>
            </a:r>
            <a:r>
              <a:rPr lang="ko-KR" altLang="en-US" dirty="0" smtClean="0"/>
              <a:t>이석호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 err="1" smtClean="0"/>
              <a:t>Dongseo</a:t>
            </a:r>
            <a:r>
              <a:rPr lang="en-US" altLang="ko-KR" dirty="0" smtClean="0"/>
              <a:t> Univ.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@</a:t>
            </a:r>
            <a:r>
              <a:rPr lang="ko-KR" altLang="en-US" dirty="0" smtClean="0"/>
              <a:t>울산대학교 </a:t>
            </a:r>
            <a:r>
              <a:rPr lang="en-US" altLang="ko-KR" dirty="0" smtClean="0"/>
              <a:t>2018.1.15~16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66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989402" y="3353158"/>
            <a:ext cx="52186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7584" y="796642"/>
            <a:ext cx="131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Instead</a:t>
            </a:r>
            <a:endParaRPr lang="ko-KR" altLang="en-US" sz="2800" b="1" dirty="0"/>
          </a:p>
        </p:txBody>
      </p:sp>
      <p:sp>
        <p:nvSpPr>
          <p:cNvPr id="10" name="타원 9"/>
          <p:cNvSpPr/>
          <p:nvPr/>
        </p:nvSpPr>
        <p:spPr>
          <a:xfrm>
            <a:off x="2289778" y="3292515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176701" y="3296001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22173" y="3296001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793" y="3774554"/>
            <a:ext cx="5810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69" y="3789040"/>
            <a:ext cx="6000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/>
          <p:cNvCxnSpPr/>
          <p:nvPr/>
        </p:nvCxnSpPr>
        <p:spPr>
          <a:xfrm flipV="1">
            <a:off x="2358021" y="3429000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6244944" y="3432486"/>
            <a:ext cx="6263" cy="356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88" y="3816575"/>
            <a:ext cx="543877" cy="52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 flipV="1">
            <a:off x="3990416" y="3432486"/>
            <a:ext cx="1311" cy="3840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6244944" y="1824343"/>
            <a:ext cx="21868" cy="1460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0" idx="0"/>
          </p:cNvCxnSpPr>
          <p:nvPr/>
        </p:nvCxnSpPr>
        <p:spPr>
          <a:xfrm flipV="1">
            <a:off x="2358021" y="1881164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9552" y="4725144"/>
            <a:ext cx="68079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Try to find a mapping which can discriminate between true(1) and false(0) faces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Try to find this mapping given several data sets</a:t>
            </a:r>
          </a:p>
          <a:p>
            <a:endParaRPr lang="en-US" altLang="ko-KR" dirty="0" smtClean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 Find a network that do this mapping : CNN can do the job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00456" y="15567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12160" y="14034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51920" y="291565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3203848" y="3284984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716016" y="3284984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454644" y="3284984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3256019" y="1889687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4788024" y="1873633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자유형 23"/>
          <p:cNvSpPr/>
          <p:nvPr/>
        </p:nvSpPr>
        <p:spPr>
          <a:xfrm>
            <a:off x="1938969" y="1778861"/>
            <a:ext cx="5034708" cy="1589083"/>
          </a:xfrm>
          <a:custGeom>
            <a:avLst/>
            <a:gdLst>
              <a:gd name="connsiteX0" fmla="*/ 0 w 5034708"/>
              <a:gd name="connsiteY0" fmla="*/ 523664 h 1589083"/>
              <a:gd name="connsiteX1" fmla="*/ 374573 w 5034708"/>
              <a:gd name="connsiteY1" fmla="*/ 127057 h 1589083"/>
              <a:gd name="connsiteX2" fmla="*/ 1476260 w 5034708"/>
              <a:gd name="connsiteY2" fmla="*/ 116040 h 1589083"/>
              <a:gd name="connsiteX3" fmla="*/ 1729648 w 5034708"/>
              <a:gd name="connsiteY3" fmla="*/ 1041457 h 1589083"/>
              <a:gd name="connsiteX4" fmla="*/ 1994053 w 5034708"/>
              <a:gd name="connsiteY4" fmla="*/ 1581284 h 1589083"/>
              <a:gd name="connsiteX5" fmla="*/ 2467778 w 5034708"/>
              <a:gd name="connsiteY5" fmla="*/ 1272811 h 1589083"/>
              <a:gd name="connsiteX6" fmla="*/ 2798284 w 5034708"/>
              <a:gd name="connsiteY6" fmla="*/ 127057 h 1589083"/>
              <a:gd name="connsiteX7" fmla="*/ 3095739 w 5034708"/>
              <a:gd name="connsiteY7" fmla="*/ 545698 h 1589083"/>
              <a:gd name="connsiteX8" fmla="*/ 3272009 w 5034708"/>
              <a:gd name="connsiteY8" fmla="*/ 1438064 h 1589083"/>
              <a:gd name="connsiteX9" fmla="*/ 3624549 w 5034708"/>
              <a:gd name="connsiteY9" fmla="*/ 1570267 h 1589083"/>
              <a:gd name="connsiteX10" fmla="*/ 4010139 w 5034708"/>
              <a:gd name="connsiteY10" fmla="*/ 1294845 h 1589083"/>
              <a:gd name="connsiteX11" fmla="*/ 4219460 w 5034708"/>
              <a:gd name="connsiteY11" fmla="*/ 193158 h 1589083"/>
              <a:gd name="connsiteX12" fmla="*/ 4351662 w 5034708"/>
              <a:gd name="connsiteY12" fmla="*/ 82990 h 1589083"/>
              <a:gd name="connsiteX13" fmla="*/ 4538949 w 5034708"/>
              <a:gd name="connsiteY13" fmla="*/ 1074508 h 1589083"/>
              <a:gd name="connsiteX14" fmla="*/ 5034708 w 5034708"/>
              <a:gd name="connsiteY14" fmla="*/ 1559250 h 1589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34708" h="1589083">
                <a:moveTo>
                  <a:pt x="0" y="523664"/>
                </a:moveTo>
                <a:cubicBezTo>
                  <a:pt x="64265" y="359329"/>
                  <a:pt x="128530" y="194994"/>
                  <a:pt x="374573" y="127057"/>
                </a:cubicBezTo>
                <a:cubicBezTo>
                  <a:pt x="620616" y="59120"/>
                  <a:pt x="1250414" y="-36360"/>
                  <a:pt x="1476260" y="116040"/>
                </a:cubicBezTo>
                <a:cubicBezTo>
                  <a:pt x="1702106" y="268440"/>
                  <a:pt x="1643349" y="797250"/>
                  <a:pt x="1729648" y="1041457"/>
                </a:cubicBezTo>
                <a:cubicBezTo>
                  <a:pt x="1815947" y="1285664"/>
                  <a:pt x="1871031" y="1542725"/>
                  <a:pt x="1994053" y="1581284"/>
                </a:cubicBezTo>
                <a:cubicBezTo>
                  <a:pt x="2117075" y="1619843"/>
                  <a:pt x="2333740" y="1515182"/>
                  <a:pt x="2467778" y="1272811"/>
                </a:cubicBezTo>
                <a:cubicBezTo>
                  <a:pt x="2601816" y="1030440"/>
                  <a:pt x="2693624" y="248242"/>
                  <a:pt x="2798284" y="127057"/>
                </a:cubicBezTo>
                <a:cubicBezTo>
                  <a:pt x="2902944" y="5871"/>
                  <a:pt x="3016785" y="327197"/>
                  <a:pt x="3095739" y="545698"/>
                </a:cubicBezTo>
                <a:cubicBezTo>
                  <a:pt x="3174693" y="764199"/>
                  <a:pt x="3183874" y="1267303"/>
                  <a:pt x="3272009" y="1438064"/>
                </a:cubicBezTo>
                <a:cubicBezTo>
                  <a:pt x="3360144" y="1608825"/>
                  <a:pt x="3501527" y="1594137"/>
                  <a:pt x="3624549" y="1570267"/>
                </a:cubicBezTo>
                <a:cubicBezTo>
                  <a:pt x="3747571" y="1546397"/>
                  <a:pt x="3910987" y="1524363"/>
                  <a:pt x="4010139" y="1294845"/>
                </a:cubicBezTo>
                <a:cubicBezTo>
                  <a:pt x="4109291" y="1065327"/>
                  <a:pt x="4162540" y="395134"/>
                  <a:pt x="4219460" y="193158"/>
                </a:cubicBezTo>
                <a:cubicBezTo>
                  <a:pt x="4276380" y="-8818"/>
                  <a:pt x="4298414" y="-63902"/>
                  <a:pt x="4351662" y="82990"/>
                </a:cubicBezTo>
                <a:cubicBezTo>
                  <a:pt x="4404910" y="229882"/>
                  <a:pt x="4425108" y="828465"/>
                  <a:pt x="4538949" y="1074508"/>
                </a:cubicBezTo>
                <a:cubicBezTo>
                  <a:pt x="4652790" y="1320551"/>
                  <a:pt x="5034708" y="1559250"/>
                  <a:pt x="5034708" y="155925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2048315" y="1764617"/>
            <a:ext cx="4748511" cy="1606757"/>
          </a:xfrm>
          <a:custGeom>
            <a:avLst/>
            <a:gdLst>
              <a:gd name="connsiteX0" fmla="*/ 11839 w 4748511"/>
              <a:gd name="connsiteY0" fmla="*/ 1254005 h 1606757"/>
              <a:gd name="connsiteX1" fmla="*/ 33873 w 4748511"/>
              <a:gd name="connsiteY1" fmla="*/ 1198920 h 1606757"/>
              <a:gd name="connsiteX2" fmla="*/ 298278 w 4748511"/>
              <a:gd name="connsiteY2" fmla="*/ 108250 h 1606757"/>
              <a:gd name="connsiteX3" fmla="*/ 573699 w 4748511"/>
              <a:gd name="connsiteY3" fmla="*/ 703161 h 1606757"/>
              <a:gd name="connsiteX4" fmla="*/ 683868 w 4748511"/>
              <a:gd name="connsiteY4" fmla="*/ 1562477 h 1606757"/>
              <a:gd name="connsiteX5" fmla="*/ 1014374 w 4748511"/>
              <a:gd name="connsiteY5" fmla="*/ 626043 h 1606757"/>
              <a:gd name="connsiteX6" fmla="*/ 1201661 w 4748511"/>
              <a:gd name="connsiteY6" fmla="*/ 130284 h 1606757"/>
              <a:gd name="connsiteX7" fmla="*/ 1377931 w 4748511"/>
              <a:gd name="connsiteY7" fmla="*/ 1276038 h 1606757"/>
              <a:gd name="connsiteX8" fmla="*/ 1477083 w 4748511"/>
              <a:gd name="connsiteY8" fmla="*/ 1584511 h 1606757"/>
              <a:gd name="connsiteX9" fmla="*/ 1576234 w 4748511"/>
              <a:gd name="connsiteY9" fmla="*/ 1209937 h 1606757"/>
              <a:gd name="connsiteX10" fmla="*/ 1884707 w 4748511"/>
              <a:gd name="connsiteY10" fmla="*/ 1584511 h 1606757"/>
              <a:gd name="connsiteX11" fmla="*/ 2292331 w 4748511"/>
              <a:gd name="connsiteY11" fmla="*/ 1386207 h 1606757"/>
              <a:gd name="connsiteX12" fmla="*/ 2512668 w 4748511"/>
              <a:gd name="connsiteY12" fmla="*/ 1220954 h 1606757"/>
              <a:gd name="connsiteX13" fmla="*/ 2744022 w 4748511"/>
              <a:gd name="connsiteY13" fmla="*/ 130284 h 1606757"/>
              <a:gd name="connsiteX14" fmla="*/ 2986393 w 4748511"/>
              <a:gd name="connsiteY14" fmla="*/ 1055701 h 1606757"/>
              <a:gd name="connsiteX15" fmla="*/ 3261815 w 4748511"/>
              <a:gd name="connsiteY15" fmla="*/ 1231971 h 1606757"/>
              <a:gd name="connsiteX16" fmla="*/ 3427068 w 4748511"/>
              <a:gd name="connsiteY16" fmla="*/ 1606544 h 1606757"/>
              <a:gd name="connsiteX17" fmla="*/ 3823675 w 4748511"/>
              <a:gd name="connsiteY17" fmla="*/ 1276038 h 1606757"/>
              <a:gd name="connsiteX18" fmla="*/ 3977912 w 4748511"/>
              <a:gd name="connsiteY18" fmla="*/ 681128 h 1606757"/>
              <a:gd name="connsiteX19" fmla="*/ 4176215 w 4748511"/>
              <a:gd name="connsiteY19" fmla="*/ 526891 h 1606757"/>
              <a:gd name="connsiteX20" fmla="*/ 4275367 w 4748511"/>
              <a:gd name="connsiteY20" fmla="*/ 20116 h 1606757"/>
              <a:gd name="connsiteX21" fmla="*/ 4418586 w 4748511"/>
              <a:gd name="connsiteY21" fmla="*/ 1298072 h 1606757"/>
              <a:gd name="connsiteX22" fmla="*/ 4716042 w 4748511"/>
              <a:gd name="connsiteY22" fmla="*/ 1573494 h 1606757"/>
              <a:gd name="connsiteX23" fmla="*/ 4727058 w 4748511"/>
              <a:gd name="connsiteY23" fmla="*/ 1573494 h 1606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748511" h="1606757">
                <a:moveTo>
                  <a:pt x="11839" y="1254005"/>
                </a:moveTo>
                <a:cubicBezTo>
                  <a:pt x="-1014" y="1321942"/>
                  <a:pt x="-13867" y="1389879"/>
                  <a:pt x="33873" y="1198920"/>
                </a:cubicBezTo>
                <a:cubicBezTo>
                  <a:pt x="81613" y="1007961"/>
                  <a:pt x="208307" y="190876"/>
                  <a:pt x="298278" y="108250"/>
                </a:cubicBezTo>
                <a:cubicBezTo>
                  <a:pt x="388249" y="25624"/>
                  <a:pt x="509434" y="460790"/>
                  <a:pt x="573699" y="703161"/>
                </a:cubicBezTo>
                <a:cubicBezTo>
                  <a:pt x="637964" y="945532"/>
                  <a:pt x="610422" y="1575330"/>
                  <a:pt x="683868" y="1562477"/>
                </a:cubicBezTo>
                <a:cubicBezTo>
                  <a:pt x="757314" y="1549624"/>
                  <a:pt x="928075" y="864742"/>
                  <a:pt x="1014374" y="626043"/>
                </a:cubicBezTo>
                <a:cubicBezTo>
                  <a:pt x="1100673" y="387344"/>
                  <a:pt x="1141068" y="21952"/>
                  <a:pt x="1201661" y="130284"/>
                </a:cubicBezTo>
                <a:cubicBezTo>
                  <a:pt x="1262254" y="238616"/>
                  <a:pt x="1332027" y="1033667"/>
                  <a:pt x="1377931" y="1276038"/>
                </a:cubicBezTo>
                <a:cubicBezTo>
                  <a:pt x="1423835" y="1518409"/>
                  <a:pt x="1444033" y="1595528"/>
                  <a:pt x="1477083" y="1584511"/>
                </a:cubicBezTo>
                <a:cubicBezTo>
                  <a:pt x="1510133" y="1573494"/>
                  <a:pt x="1508297" y="1209937"/>
                  <a:pt x="1576234" y="1209937"/>
                </a:cubicBezTo>
                <a:cubicBezTo>
                  <a:pt x="1644171" y="1209937"/>
                  <a:pt x="1765358" y="1555133"/>
                  <a:pt x="1884707" y="1584511"/>
                </a:cubicBezTo>
                <a:cubicBezTo>
                  <a:pt x="2004057" y="1613889"/>
                  <a:pt x="2187671" y="1446800"/>
                  <a:pt x="2292331" y="1386207"/>
                </a:cubicBezTo>
                <a:cubicBezTo>
                  <a:pt x="2396991" y="1325614"/>
                  <a:pt x="2437386" y="1430274"/>
                  <a:pt x="2512668" y="1220954"/>
                </a:cubicBezTo>
                <a:cubicBezTo>
                  <a:pt x="2587950" y="1011634"/>
                  <a:pt x="2665068" y="157826"/>
                  <a:pt x="2744022" y="130284"/>
                </a:cubicBezTo>
                <a:cubicBezTo>
                  <a:pt x="2822976" y="102742"/>
                  <a:pt x="2900094" y="872087"/>
                  <a:pt x="2986393" y="1055701"/>
                </a:cubicBezTo>
                <a:cubicBezTo>
                  <a:pt x="3072692" y="1239315"/>
                  <a:pt x="3188369" y="1140164"/>
                  <a:pt x="3261815" y="1231971"/>
                </a:cubicBezTo>
                <a:cubicBezTo>
                  <a:pt x="3335261" y="1323778"/>
                  <a:pt x="3333425" y="1599200"/>
                  <a:pt x="3427068" y="1606544"/>
                </a:cubicBezTo>
                <a:cubicBezTo>
                  <a:pt x="3520711" y="1613889"/>
                  <a:pt x="3731868" y="1430274"/>
                  <a:pt x="3823675" y="1276038"/>
                </a:cubicBezTo>
                <a:cubicBezTo>
                  <a:pt x="3915482" y="1121802"/>
                  <a:pt x="3919155" y="805986"/>
                  <a:pt x="3977912" y="681128"/>
                </a:cubicBezTo>
                <a:cubicBezTo>
                  <a:pt x="4036669" y="556270"/>
                  <a:pt x="4126639" y="637060"/>
                  <a:pt x="4176215" y="526891"/>
                </a:cubicBezTo>
                <a:cubicBezTo>
                  <a:pt x="4225791" y="416722"/>
                  <a:pt x="4234972" y="-108414"/>
                  <a:pt x="4275367" y="20116"/>
                </a:cubicBezTo>
                <a:cubicBezTo>
                  <a:pt x="4315762" y="148646"/>
                  <a:pt x="4345140" y="1039176"/>
                  <a:pt x="4418586" y="1298072"/>
                </a:cubicBezTo>
                <a:cubicBezTo>
                  <a:pt x="4492032" y="1556968"/>
                  <a:pt x="4664630" y="1527590"/>
                  <a:pt x="4716042" y="1573494"/>
                </a:cubicBezTo>
                <a:cubicBezTo>
                  <a:pt x="4767454" y="1619398"/>
                  <a:pt x="4747256" y="1596446"/>
                  <a:pt x="4727058" y="1573494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275856" y="3429000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4786739" y="3429000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5506819" y="3429000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847" y="3795148"/>
            <a:ext cx="571500" cy="562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300" y="3831396"/>
            <a:ext cx="503802" cy="51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74" y="3834542"/>
            <a:ext cx="511674" cy="51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036560" y="14847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548728" y="15567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379773" y="291903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23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04864"/>
            <a:ext cx="574357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449206"/>
              </p:ext>
            </p:extLst>
          </p:nvPr>
        </p:nvGraphicFramePr>
        <p:xfrm>
          <a:off x="4132263" y="1628775"/>
          <a:ext cx="6604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수식" r:id="rId4" imgW="253800" imgH="190440" progId="Equation.3">
                  <p:embed/>
                </p:oleObj>
              </mc:Choice>
              <mc:Fallback>
                <p:oleObj name="수식" r:id="rId4" imgW="2538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2263" y="1628775"/>
                        <a:ext cx="66040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708750"/>
              </p:ext>
            </p:extLst>
          </p:nvPr>
        </p:nvGraphicFramePr>
        <p:xfrm>
          <a:off x="7668344" y="3140968"/>
          <a:ext cx="858837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수식" r:id="rId6" imgW="330120" imgH="190440" progId="Equation.3">
                  <p:embed/>
                </p:oleObj>
              </mc:Choice>
              <mc:Fallback>
                <p:oleObj name="수식" r:id="rId6" imgW="3301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8344" y="3140968"/>
                        <a:ext cx="858837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96577"/>
              </p:ext>
            </p:extLst>
          </p:nvPr>
        </p:nvGraphicFramePr>
        <p:xfrm>
          <a:off x="755576" y="3480419"/>
          <a:ext cx="296863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수식" r:id="rId8" imgW="114120" imgH="114120" progId="Equation.3">
                  <p:embed/>
                </p:oleObj>
              </mc:Choice>
              <mc:Fallback>
                <p:oleObj name="수식" r:id="rId8" imgW="114120" imgH="114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480419"/>
                        <a:ext cx="296863" cy="29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229260"/>
              </p:ext>
            </p:extLst>
          </p:nvPr>
        </p:nvGraphicFramePr>
        <p:xfrm>
          <a:off x="3913802" y="5033697"/>
          <a:ext cx="428625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수식" r:id="rId10" imgW="164880" imgH="190440" progId="Equation.3">
                  <p:embed/>
                </p:oleObj>
              </mc:Choice>
              <mc:Fallback>
                <p:oleObj name="수식" r:id="rId10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802" y="5033697"/>
                        <a:ext cx="428625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직선 화살표 연결선 6"/>
          <p:cNvCxnSpPr/>
          <p:nvPr/>
        </p:nvCxnSpPr>
        <p:spPr>
          <a:xfrm flipH="1" flipV="1">
            <a:off x="2771800" y="3628851"/>
            <a:ext cx="1080120" cy="14239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3635896" y="3501008"/>
            <a:ext cx="216024" cy="15518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098" idx="2"/>
          </p:cNvCxnSpPr>
          <p:nvPr/>
        </p:nvCxnSpPr>
        <p:spPr>
          <a:xfrm flipV="1">
            <a:off x="4275436" y="3501008"/>
            <a:ext cx="296564" cy="15518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275436" y="3628851"/>
            <a:ext cx="1232668" cy="14239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35696" y="5805264"/>
            <a:ext cx="192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Parameters </a:t>
            </a:r>
            <a:r>
              <a:rPr lang="en-US" altLang="ko-KR" smtClean="0"/>
              <a:t>: Weights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endCxn id="5" idx="1"/>
          </p:cNvCxnSpPr>
          <p:nvPr/>
        </p:nvCxnSpPr>
        <p:spPr>
          <a:xfrm flipV="1">
            <a:off x="2771800" y="5280553"/>
            <a:ext cx="1142002" cy="5874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오른쪽 화살표 5"/>
          <p:cNvSpPr/>
          <p:nvPr/>
        </p:nvSpPr>
        <p:spPr>
          <a:xfrm>
            <a:off x="1115616" y="3501008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7153137" y="3212976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7"/>
          <p:cNvSpPr txBox="1">
            <a:spLocks/>
          </p:cNvSpPr>
          <p:nvPr/>
        </p:nvSpPr>
        <p:spPr>
          <a:xfrm>
            <a:off x="611560" y="582372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Discriminator(      ) in DCGAN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130756"/>
              </p:ext>
            </p:extLst>
          </p:nvPr>
        </p:nvGraphicFramePr>
        <p:xfrm>
          <a:off x="2771800" y="642990"/>
          <a:ext cx="6604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수식" r:id="rId12" imgW="253800" imgH="190440" progId="Equation.3">
                  <p:embed/>
                </p:oleObj>
              </mc:Choice>
              <mc:Fallback>
                <p:oleObj name="수식" r:id="rId12" imgW="2538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642990"/>
                        <a:ext cx="66040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368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989402" y="2426346"/>
            <a:ext cx="52186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289778" y="2365703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176701" y="2369189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22173" y="2369189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793" y="2847742"/>
            <a:ext cx="5810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69" y="2862228"/>
            <a:ext cx="6000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/>
          <p:cNvCxnSpPr/>
          <p:nvPr/>
        </p:nvCxnSpPr>
        <p:spPr>
          <a:xfrm flipV="1">
            <a:off x="2358021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6244944" y="2505674"/>
            <a:ext cx="6263" cy="356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88" y="2889763"/>
            <a:ext cx="543877" cy="52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 flipV="1">
            <a:off x="3990416" y="2505674"/>
            <a:ext cx="1311" cy="3840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6244944" y="897531"/>
            <a:ext cx="21868" cy="1460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0" idx="0"/>
          </p:cNvCxnSpPr>
          <p:nvPr/>
        </p:nvCxnSpPr>
        <p:spPr>
          <a:xfrm flipV="1">
            <a:off x="2358021" y="954352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100456" y="6299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60896" y="6113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40903" y="201087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3203848" y="2358172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716016" y="2358172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454644" y="2358172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3256019" y="962875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4788024" y="946821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3275856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4786739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5506819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847" y="2868336"/>
            <a:ext cx="571500" cy="562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300" y="2904584"/>
            <a:ext cx="503802" cy="51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74" y="2907730"/>
            <a:ext cx="511674" cy="51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108568" y="6113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620736" y="6299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357739" y="20515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474620"/>
            <a:ext cx="59055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277" y="4234021"/>
            <a:ext cx="6000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10" y="4627036"/>
            <a:ext cx="5524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065170"/>
            <a:ext cx="5334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65" y="4652462"/>
            <a:ext cx="5715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939" y="4198395"/>
            <a:ext cx="5048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826" y="4381000"/>
            <a:ext cx="5619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011" y="4265070"/>
            <a:ext cx="5143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타원 42"/>
          <p:cNvSpPr/>
          <p:nvPr/>
        </p:nvSpPr>
        <p:spPr>
          <a:xfrm>
            <a:off x="2563307" y="2370914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211960" y="2348880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5083587" y="2348880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461035" y="2354786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2876859" y="2370914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455343" y="2359897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687495" y="2370914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6523747" y="2359897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9218" idx="0"/>
            <a:endCxn id="43" idx="4"/>
          </p:cNvCxnSpPr>
          <p:nvPr/>
        </p:nvCxnSpPr>
        <p:spPr>
          <a:xfrm flipV="1">
            <a:off x="1122859" y="2507399"/>
            <a:ext cx="1508691" cy="1967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9219" idx="0"/>
            <a:endCxn id="44" idx="3"/>
          </p:cNvCxnSpPr>
          <p:nvPr/>
        </p:nvCxnSpPr>
        <p:spPr>
          <a:xfrm flipV="1">
            <a:off x="2048315" y="2465377"/>
            <a:ext cx="2183633" cy="17686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9220" idx="0"/>
            <a:endCxn id="46" idx="3"/>
          </p:cNvCxnSpPr>
          <p:nvPr/>
        </p:nvCxnSpPr>
        <p:spPr>
          <a:xfrm flipV="1">
            <a:off x="2760335" y="2471283"/>
            <a:ext cx="1720688" cy="21557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9221" idx="0"/>
            <a:endCxn id="45" idx="4"/>
          </p:cNvCxnSpPr>
          <p:nvPr/>
        </p:nvCxnSpPr>
        <p:spPr>
          <a:xfrm flipV="1">
            <a:off x="3470548" y="2485365"/>
            <a:ext cx="1681282" cy="2579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9222" idx="0"/>
            <a:endCxn id="47" idx="5"/>
          </p:cNvCxnSpPr>
          <p:nvPr/>
        </p:nvCxnSpPr>
        <p:spPr>
          <a:xfrm flipH="1" flipV="1">
            <a:off x="2993356" y="2487411"/>
            <a:ext cx="2681459" cy="21650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9225" idx="0"/>
            <a:endCxn id="48" idx="5"/>
          </p:cNvCxnSpPr>
          <p:nvPr/>
        </p:nvCxnSpPr>
        <p:spPr>
          <a:xfrm flipH="1" flipV="1">
            <a:off x="3571840" y="2476394"/>
            <a:ext cx="2741346" cy="17886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9224" idx="0"/>
            <a:endCxn id="49" idx="5"/>
          </p:cNvCxnSpPr>
          <p:nvPr/>
        </p:nvCxnSpPr>
        <p:spPr>
          <a:xfrm flipH="1" flipV="1">
            <a:off x="3803992" y="2487411"/>
            <a:ext cx="3273822" cy="18935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223" idx="0"/>
            <a:endCxn id="50" idx="5"/>
          </p:cNvCxnSpPr>
          <p:nvPr/>
        </p:nvCxnSpPr>
        <p:spPr>
          <a:xfrm flipH="1" flipV="1">
            <a:off x="6640244" y="2476394"/>
            <a:ext cx="1100108" cy="1722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787485" y="20218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374566" y="20218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617735" y="20167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442970" y="202779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cxnSp>
        <p:nvCxnSpPr>
          <p:cNvPr id="71" name="직선 연결선 70"/>
          <p:cNvCxnSpPr/>
          <p:nvPr/>
        </p:nvCxnSpPr>
        <p:spPr>
          <a:xfrm flipV="1">
            <a:off x="4533043" y="947677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4272951" y="930754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2638801" y="947677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V="1">
            <a:off x="5148064" y="958694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410522" y="620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044672" y="620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332704" y="620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963853" y="6317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5" name="자유형 54"/>
          <p:cNvSpPr/>
          <p:nvPr/>
        </p:nvSpPr>
        <p:spPr>
          <a:xfrm>
            <a:off x="1961002" y="846520"/>
            <a:ext cx="5023692" cy="1603916"/>
          </a:xfrm>
          <a:custGeom>
            <a:avLst/>
            <a:gdLst>
              <a:gd name="connsiteX0" fmla="*/ 0 w 5023692"/>
              <a:gd name="connsiteY0" fmla="*/ 883128 h 1603916"/>
              <a:gd name="connsiteX1" fmla="*/ 374574 w 5023692"/>
              <a:gd name="connsiteY1" fmla="*/ 111947 h 1603916"/>
              <a:gd name="connsiteX2" fmla="*/ 727114 w 5023692"/>
              <a:gd name="connsiteY2" fmla="*/ 122964 h 1603916"/>
              <a:gd name="connsiteX3" fmla="*/ 804232 w 5023692"/>
              <a:gd name="connsiteY3" fmla="*/ 1224651 h 1603916"/>
              <a:gd name="connsiteX4" fmla="*/ 1013552 w 5023692"/>
              <a:gd name="connsiteY4" fmla="*/ 1555157 h 1603916"/>
              <a:gd name="connsiteX5" fmla="*/ 1200839 w 5023692"/>
              <a:gd name="connsiteY5" fmla="*/ 288217 h 1603916"/>
              <a:gd name="connsiteX6" fmla="*/ 1311008 w 5023692"/>
              <a:gd name="connsiteY6" fmla="*/ 100931 h 1603916"/>
              <a:gd name="connsiteX7" fmla="*/ 1421176 w 5023692"/>
              <a:gd name="connsiteY7" fmla="*/ 332285 h 1603916"/>
              <a:gd name="connsiteX8" fmla="*/ 1443210 w 5023692"/>
              <a:gd name="connsiteY8" fmla="*/ 1411938 h 1603916"/>
              <a:gd name="connsiteX9" fmla="*/ 1542362 w 5023692"/>
              <a:gd name="connsiteY9" fmla="*/ 1566174 h 1603916"/>
              <a:gd name="connsiteX10" fmla="*/ 1806767 w 5023692"/>
              <a:gd name="connsiteY10" fmla="*/ 1577191 h 1603916"/>
              <a:gd name="connsiteX11" fmla="*/ 2038121 w 5023692"/>
              <a:gd name="connsiteY11" fmla="*/ 1566174 h 1603916"/>
              <a:gd name="connsiteX12" fmla="*/ 2192357 w 5023692"/>
              <a:gd name="connsiteY12" fmla="*/ 1422955 h 1603916"/>
              <a:gd name="connsiteX13" fmla="*/ 2247441 w 5023692"/>
              <a:gd name="connsiteY13" fmla="*/ 200082 h 1603916"/>
              <a:gd name="connsiteX14" fmla="*/ 2313543 w 5023692"/>
              <a:gd name="connsiteY14" fmla="*/ 78897 h 1603916"/>
              <a:gd name="connsiteX15" fmla="*/ 2633032 w 5023692"/>
              <a:gd name="connsiteY15" fmla="*/ 133981 h 1603916"/>
              <a:gd name="connsiteX16" fmla="*/ 2963538 w 5023692"/>
              <a:gd name="connsiteY16" fmla="*/ 100931 h 1603916"/>
              <a:gd name="connsiteX17" fmla="*/ 3260993 w 5023692"/>
              <a:gd name="connsiteY17" fmla="*/ 144998 h 1603916"/>
              <a:gd name="connsiteX18" fmla="*/ 3360145 w 5023692"/>
              <a:gd name="connsiteY18" fmla="*/ 1224651 h 1603916"/>
              <a:gd name="connsiteX19" fmla="*/ 3415229 w 5023692"/>
              <a:gd name="connsiteY19" fmla="*/ 1533123 h 1603916"/>
              <a:gd name="connsiteX20" fmla="*/ 3613533 w 5023692"/>
              <a:gd name="connsiteY20" fmla="*/ 1555157 h 1603916"/>
              <a:gd name="connsiteX21" fmla="*/ 3977090 w 5023692"/>
              <a:gd name="connsiteY21" fmla="*/ 1147533 h 1603916"/>
              <a:gd name="connsiteX22" fmla="*/ 4208444 w 5023692"/>
              <a:gd name="connsiteY22" fmla="*/ 266184 h 1603916"/>
              <a:gd name="connsiteX23" fmla="*/ 4296579 w 5023692"/>
              <a:gd name="connsiteY23" fmla="*/ 34829 h 1603916"/>
              <a:gd name="connsiteX24" fmla="*/ 4494882 w 5023692"/>
              <a:gd name="connsiteY24" fmla="*/ 453470 h 1603916"/>
              <a:gd name="connsiteX25" fmla="*/ 4560984 w 5023692"/>
              <a:gd name="connsiteY25" fmla="*/ 1334820 h 1603916"/>
              <a:gd name="connsiteX26" fmla="*/ 4693186 w 5023692"/>
              <a:gd name="connsiteY26" fmla="*/ 1533123 h 1603916"/>
              <a:gd name="connsiteX27" fmla="*/ 5023692 w 5023692"/>
              <a:gd name="connsiteY27" fmla="*/ 1566174 h 160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023692" h="1603916">
                <a:moveTo>
                  <a:pt x="0" y="883128"/>
                </a:moveTo>
                <a:cubicBezTo>
                  <a:pt x="126694" y="560884"/>
                  <a:pt x="253388" y="238641"/>
                  <a:pt x="374574" y="111947"/>
                </a:cubicBezTo>
                <a:cubicBezTo>
                  <a:pt x="495760" y="-14747"/>
                  <a:pt x="655504" y="-62487"/>
                  <a:pt x="727114" y="122964"/>
                </a:cubicBezTo>
                <a:cubicBezTo>
                  <a:pt x="798724" y="308415"/>
                  <a:pt x="756492" y="985952"/>
                  <a:pt x="804232" y="1224651"/>
                </a:cubicBezTo>
                <a:cubicBezTo>
                  <a:pt x="851972" y="1463350"/>
                  <a:pt x="947451" y="1711229"/>
                  <a:pt x="1013552" y="1555157"/>
                </a:cubicBezTo>
                <a:cubicBezTo>
                  <a:pt x="1079653" y="1399085"/>
                  <a:pt x="1151263" y="530588"/>
                  <a:pt x="1200839" y="288217"/>
                </a:cubicBezTo>
                <a:cubicBezTo>
                  <a:pt x="1250415" y="45846"/>
                  <a:pt x="1274285" y="93586"/>
                  <a:pt x="1311008" y="100931"/>
                </a:cubicBezTo>
                <a:cubicBezTo>
                  <a:pt x="1347731" y="108276"/>
                  <a:pt x="1399142" y="113784"/>
                  <a:pt x="1421176" y="332285"/>
                </a:cubicBezTo>
                <a:cubicBezTo>
                  <a:pt x="1443210" y="550786"/>
                  <a:pt x="1423012" y="1206290"/>
                  <a:pt x="1443210" y="1411938"/>
                </a:cubicBezTo>
                <a:cubicBezTo>
                  <a:pt x="1463408" y="1617586"/>
                  <a:pt x="1481769" y="1538632"/>
                  <a:pt x="1542362" y="1566174"/>
                </a:cubicBezTo>
                <a:cubicBezTo>
                  <a:pt x="1602955" y="1593716"/>
                  <a:pt x="1724141" y="1577191"/>
                  <a:pt x="1806767" y="1577191"/>
                </a:cubicBezTo>
                <a:cubicBezTo>
                  <a:pt x="1889393" y="1577191"/>
                  <a:pt x="1973856" y="1591880"/>
                  <a:pt x="2038121" y="1566174"/>
                </a:cubicBezTo>
                <a:cubicBezTo>
                  <a:pt x="2102386" y="1540468"/>
                  <a:pt x="2157470" y="1650637"/>
                  <a:pt x="2192357" y="1422955"/>
                </a:cubicBezTo>
                <a:cubicBezTo>
                  <a:pt x="2227244" y="1195273"/>
                  <a:pt x="2227243" y="424092"/>
                  <a:pt x="2247441" y="200082"/>
                </a:cubicBezTo>
                <a:cubicBezTo>
                  <a:pt x="2267639" y="-23928"/>
                  <a:pt x="2249278" y="89914"/>
                  <a:pt x="2313543" y="78897"/>
                </a:cubicBezTo>
                <a:cubicBezTo>
                  <a:pt x="2377808" y="67880"/>
                  <a:pt x="2524700" y="130309"/>
                  <a:pt x="2633032" y="133981"/>
                </a:cubicBezTo>
                <a:cubicBezTo>
                  <a:pt x="2741364" y="137653"/>
                  <a:pt x="2858878" y="99095"/>
                  <a:pt x="2963538" y="100931"/>
                </a:cubicBezTo>
                <a:cubicBezTo>
                  <a:pt x="3068198" y="102767"/>
                  <a:pt x="3194892" y="-42289"/>
                  <a:pt x="3260993" y="144998"/>
                </a:cubicBezTo>
                <a:cubicBezTo>
                  <a:pt x="3327094" y="332285"/>
                  <a:pt x="3334439" y="993297"/>
                  <a:pt x="3360145" y="1224651"/>
                </a:cubicBezTo>
                <a:cubicBezTo>
                  <a:pt x="3385851" y="1456005"/>
                  <a:pt x="3372998" y="1478039"/>
                  <a:pt x="3415229" y="1533123"/>
                </a:cubicBezTo>
                <a:cubicBezTo>
                  <a:pt x="3457460" y="1588207"/>
                  <a:pt x="3519890" y="1619422"/>
                  <a:pt x="3613533" y="1555157"/>
                </a:cubicBezTo>
                <a:cubicBezTo>
                  <a:pt x="3707176" y="1490892"/>
                  <a:pt x="3877938" y="1362362"/>
                  <a:pt x="3977090" y="1147533"/>
                </a:cubicBezTo>
                <a:cubicBezTo>
                  <a:pt x="4076242" y="932704"/>
                  <a:pt x="4155196" y="451635"/>
                  <a:pt x="4208444" y="266184"/>
                </a:cubicBezTo>
                <a:cubicBezTo>
                  <a:pt x="4261692" y="80733"/>
                  <a:pt x="4248839" y="3615"/>
                  <a:pt x="4296579" y="34829"/>
                </a:cubicBezTo>
                <a:cubicBezTo>
                  <a:pt x="4344319" y="66043"/>
                  <a:pt x="4450814" y="236805"/>
                  <a:pt x="4494882" y="453470"/>
                </a:cubicBezTo>
                <a:cubicBezTo>
                  <a:pt x="4538950" y="670135"/>
                  <a:pt x="4527933" y="1154878"/>
                  <a:pt x="4560984" y="1334820"/>
                </a:cubicBezTo>
                <a:cubicBezTo>
                  <a:pt x="4594035" y="1514762"/>
                  <a:pt x="4616068" y="1494564"/>
                  <a:pt x="4693186" y="1533123"/>
                </a:cubicBezTo>
                <a:cubicBezTo>
                  <a:pt x="4770304" y="1571682"/>
                  <a:pt x="4896998" y="1568928"/>
                  <a:pt x="5023692" y="1566174"/>
                </a:cubicBezTo>
              </a:path>
            </a:pathLst>
          </a:cu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592686" y="537321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true</a:t>
            </a:r>
            <a:endParaRPr lang="ko-KR" alt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732240" y="529191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false</a:t>
            </a:r>
            <a:endParaRPr lang="ko-KR" altLang="en-US" dirty="0"/>
          </a:p>
        </p:txBody>
      </p:sp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619957"/>
              </p:ext>
            </p:extLst>
          </p:nvPr>
        </p:nvGraphicFramePr>
        <p:xfrm>
          <a:off x="7048650" y="2449128"/>
          <a:ext cx="270268" cy="268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수식" r:id="rId17" imgW="114120" imgH="114120" progId="Equation.3">
                  <p:embed/>
                </p:oleObj>
              </mc:Choice>
              <mc:Fallback>
                <p:oleObj name="수식" r:id="rId17" imgW="114120" imgH="114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048650" y="2449128"/>
                        <a:ext cx="270268" cy="268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951038"/>
              </p:ext>
            </p:extLst>
          </p:nvPr>
        </p:nvGraphicFramePr>
        <p:xfrm>
          <a:off x="6817510" y="673693"/>
          <a:ext cx="781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수식" r:id="rId19" imgW="330120" imgH="190440" progId="Equation.3">
                  <p:embed/>
                </p:oleObj>
              </mc:Choice>
              <mc:Fallback>
                <p:oleObj name="수식" r:id="rId19" imgW="3301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7510" y="673693"/>
                        <a:ext cx="78105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직선 화살표 연결선 61"/>
          <p:cNvCxnSpPr/>
          <p:nvPr/>
        </p:nvCxnSpPr>
        <p:spPr>
          <a:xfrm flipH="1">
            <a:off x="6442970" y="930754"/>
            <a:ext cx="353856" cy="193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54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989402" y="2426346"/>
            <a:ext cx="52186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289778" y="2365703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176701" y="2369189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22173" y="2369189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793" y="2847742"/>
            <a:ext cx="5810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69" y="2862228"/>
            <a:ext cx="6000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/>
          <p:cNvCxnSpPr/>
          <p:nvPr/>
        </p:nvCxnSpPr>
        <p:spPr>
          <a:xfrm flipV="1">
            <a:off x="2358021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6244944" y="2505674"/>
            <a:ext cx="6263" cy="356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88" y="2889763"/>
            <a:ext cx="543877" cy="52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 flipV="1">
            <a:off x="3990416" y="2505674"/>
            <a:ext cx="1311" cy="3840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6244944" y="897531"/>
            <a:ext cx="21868" cy="1460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0" idx="0"/>
          </p:cNvCxnSpPr>
          <p:nvPr/>
        </p:nvCxnSpPr>
        <p:spPr>
          <a:xfrm flipV="1">
            <a:off x="2358021" y="954352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100456" y="6299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60896" y="6113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40903" y="201087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3203848" y="2358172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716016" y="2358172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454644" y="2358172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3256019" y="962875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4788024" y="946821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3275856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4786739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5506819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847" y="2868336"/>
            <a:ext cx="571500" cy="562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300" y="2904584"/>
            <a:ext cx="503802" cy="51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74" y="2907730"/>
            <a:ext cx="511674" cy="51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108568" y="6113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620736" y="6299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357739" y="20515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474620"/>
            <a:ext cx="59055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277" y="4234021"/>
            <a:ext cx="6000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10" y="4627036"/>
            <a:ext cx="5524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065170"/>
            <a:ext cx="5334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65" y="4652462"/>
            <a:ext cx="5715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939" y="4198395"/>
            <a:ext cx="5048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826" y="4381000"/>
            <a:ext cx="5619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011" y="4265070"/>
            <a:ext cx="5143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타원 42"/>
          <p:cNvSpPr/>
          <p:nvPr/>
        </p:nvSpPr>
        <p:spPr>
          <a:xfrm>
            <a:off x="2563307" y="2370914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211960" y="2348880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5083587" y="2348880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461035" y="2354786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2876859" y="2370914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455343" y="2359897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687495" y="2370914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6523747" y="2359897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9218" idx="0"/>
            <a:endCxn id="43" idx="4"/>
          </p:cNvCxnSpPr>
          <p:nvPr/>
        </p:nvCxnSpPr>
        <p:spPr>
          <a:xfrm flipV="1">
            <a:off x="1122859" y="2507399"/>
            <a:ext cx="1508691" cy="1967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9219" idx="0"/>
            <a:endCxn id="44" idx="3"/>
          </p:cNvCxnSpPr>
          <p:nvPr/>
        </p:nvCxnSpPr>
        <p:spPr>
          <a:xfrm flipV="1">
            <a:off x="2048315" y="2465377"/>
            <a:ext cx="2183633" cy="17686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9220" idx="0"/>
            <a:endCxn id="46" idx="3"/>
          </p:cNvCxnSpPr>
          <p:nvPr/>
        </p:nvCxnSpPr>
        <p:spPr>
          <a:xfrm flipV="1">
            <a:off x="2760335" y="2471283"/>
            <a:ext cx="1720688" cy="21557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9221" idx="0"/>
            <a:endCxn id="45" idx="4"/>
          </p:cNvCxnSpPr>
          <p:nvPr/>
        </p:nvCxnSpPr>
        <p:spPr>
          <a:xfrm flipV="1">
            <a:off x="3470548" y="2485365"/>
            <a:ext cx="1681282" cy="2579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9222" idx="0"/>
            <a:endCxn id="47" idx="5"/>
          </p:cNvCxnSpPr>
          <p:nvPr/>
        </p:nvCxnSpPr>
        <p:spPr>
          <a:xfrm flipH="1" flipV="1">
            <a:off x="2993356" y="2487411"/>
            <a:ext cx="2681459" cy="21650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9225" idx="0"/>
            <a:endCxn id="48" idx="5"/>
          </p:cNvCxnSpPr>
          <p:nvPr/>
        </p:nvCxnSpPr>
        <p:spPr>
          <a:xfrm flipH="1" flipV="1">
            <a:off x="3571840" y="2476394"/>
            <a:ext cx="2741346" cy="17886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9224" idx="0"/>
            <a:endCxn id="49" idx="5"/>
          </p:cNvCxnSpPr>
          <p:nvPr/>
        </p:nvCxnSpPr>
        <p:spPr>
          <a:xfrm flipH="1" flipV="1">
            <a:off x="3803992" y="2487411"/>
            <a:ext cx="3273822" cy="18935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223" idx="0"/>
            <a:endCxn id="50" idx="5"/>
          </p:cNvCxnSpPr>
          <p:nvPr/>
        </p:nvCxnSpPr>
        <p:spPr>
          <a:xfrm flipH="1" flipV="1">
            <a:off x="6640244" y="2476394"/>
            <a:ext cx="1100108" cy="1722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787485" y="20218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374566" y="20218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617735" y="20167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442970" y="202779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cxnSp>
        <p:nvCxnSpPr>
          <p:cNvPr id="71" name="직선 연결선 70"/>
          <p:cNvCxnSpPr/>
          <p:nvPr/>
        </p:nvCxnSpPr>
        <p:spPr>
          <a:xfrm flipV="1">
            <a:off x="4533043" y="947677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4272951" y="930754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2638801" y="947677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V="1">
            <a:off x="5148064" y="958694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410522" y="620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044672" y="620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332704" y="620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963853" y="6317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5" name="자유형 54"/>
          <p:cNvSpPr/>
          <p:nvPr/>
        </p:nvSpPr>
        <p:spPr>
          <a:xfrm>
            <a:off x="1961002" y="846520"/>
            <a:ext cx="5023692" cy="1603916"/>
          </a:xfrm>
          <a:custGeom>
            <a:avLst/>
            <a:gdLst>
              <a:gd name="connsiteX0" fmla="*/ 0 w 5023692"/>
              <a:gd name="connsiteY0" fmla="*/ 883128 h 1603916"/>
              <a:gd name="connsiteX1" fmla="*/ 374574 w 5023692"/>
              <a:gd name="connsiteY1" fmla="*/ 111947 h 1603916"/>
              <a:gd name="connsiteX2" fmla="*/ 727114 w 5023692"/>
              <a:gd name="connsiteY2" fmla="*/ 122964 h 1603916"/>
              <a:gd name="connsiteX3" fmla="*/ 804232 w 5023692"/>
              <a:gd name="connsiteY3" fmla="*/ 1224651 h 1603916"/>
              <a:gd name="connsiteX4" fmla="*/ 1013552 w 5023692"/>
              <a:gd name="connsiteY4" fmla="*/ 1555157 h 1603916"/>
              <a:gd name="connsiteX5" fmla="*/ 1200839 w 5023692"/>
              <a:gd name="connsiteY5" fmla="*/ 288217 h 1603916"/>
              <a:gd name="connsiteX6" fmla="*/ 1311008 w 5023692"/>
              <a:gd name="connsiteY6" fmla="*/ 100931 h 1603916"/>
              <a:gd name="connsiteX7" fmla="*/ 1421176 w 5023692"/>
              <a:gd name="connsiteY7" fmla="*/ 332285 h 1603916"/>
              <a:gd name="connsiteX8" fmla="*/ 1443210 w 5023692"/>
              <a:gd name="connsiteY8" fmla="*/ 1411938 h 1603916"/>
              <a:gd name="connsiteX9" fmla="*/ 1542362 w 5023692"/>
              <a:gd name="connsiteY9" fmla="*/ 1566174 h 1603916"/>
              <a:gd name="connsiteX10" fmla="*/ 1806767 w 5023692"/>
              <a:gd name="connsiteY10" fmla="*/ 1577191 h 1603916"/>
              <a:gd name="connsiteX11" fmla="*/ 2038121 w 5023692"/>
              <a:gd name="connsiteY11" fmla="*/ 1566174 h 1603916"/>
              <a:gd name="connsiteX12" fmla="*/ 2192357 w 5023692"/>
              <a:gd name="connsiteY12" fmla="*/ 1422955 h 1603916"/>
              <a:gd name="connsiteX13" fmla="*/ 2247441 w 5023692"/>
              <a:gd name="connsiteY13" fmla="*/ 200082 h 1603916"/>
              <a:gd name="connsiteX14" fmla="*/ 2313543 w 5023692"/>
              <a:gd name="connsiteY14" fmla="*/ 78897 h 1603916"/>
              <a:gd name="connsiteX15" fmla="*/ 2633032 w 5023692"/>
              <a:gd name="connsiteY15" fmla="*/ 133981 h 1603916"/>
              <a:gd name="connsiteX16" fmla="*/ 2963538 w 5023692"/>
              <a:gd name="connsiteY16" fmla="*/ 100931 h 1603916"/>
              <a:gd name="connsiteX17" fmla="*/ 3260993 w 5023692"/>
              <a:gd name="connsiteY17" fmla="*/ 144998 h 1603916"/>
              <a:gd name="connsiteX18" fmla="*/ 3360145 w 5023692"/>
              <a:gd name="connsiteY18" fmla="*/ 1224651 h 1603916"/>
              <a:gd name="connsiteX19" fmla="*/ 3415229 w 5023692"/>
              <a:gd name="connsiteY19" fmla="*/ 1533123 h 1603916"/>
              <a:gd name="connsiteX20" fmla="*/ 3613533 w 5023692"/>
              <a:gd name="connsiteY20" fmla="*/ 1555157 h 1603916"/>
              <a:gd name="connsiteX21" fmla="*/ 3977090 w 5023692"/>
              <a:gd name="connsiteY21" fmla="*/ 1147533 h 1603916"/>
              <a:gd name="connsiteX22" fmla="*/ 4208444 w 5023692"/>
              <a:gd name="connsiteY22" fmla="*/ 266184 h 1603916"/>
              <a:gd name="connsiteX23" fmla="*/ 4296579 w 5023692"/>
              <a:gd name="connsiteY23" fmla="*/ 34829 h 1603916"/>
              <a:gd name="connsiteX24" fmla="*/ 4494882 w 5023692"/>
              <a:gd name="connsiteY24" fmla="*/ 453470 h 1603916"/>
              <a:gd name="connsiteX25" fmla="*/ 4560984 w 5023692"/>
              <a:gd name="connsiteY25" fmla="*/ 1334820 h 1603916"/>
              <a:gd name="connsiteX26" fmla="*/ 4693186 w 5023692"/>
              <a:gd name="connsiteY26" fmla="*/ 1533123 h 1603916"/>
              <a:gd name="connsiteX27" fmla="*/ 5023692 w 5023692"/>
              <a:gd name="connsiteY27" fmla="*/ 1566174 h 160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023692" h="1603916">
                <a:moveTo>
                  <a:pt x="0" y="883128"/>
                </a:moveTo>
                <a:cubicBezTo>
                  <a:pt x="126694" y="560884"/>
                  <a:pt x="253388" y="238641"/>
                  <a:pt x="374574" y="111947"/>
                </a:cubicBezTo>
                <a:cubicBezTo>
                  <a:pt x="495760" y="-14747"/>
                  <a:pt x="655504" y="-62487"/>
                  <a:pt x="727114" y="122964"/>
                </a:cubicBezTo>
                <a:cubicBezTo>
                  <a:pt x="798724" y="308415"/>
                  <a:pt x="756492" y="985952"/>
                  <a:pt x="804232" y="1224651"/>
                </a:cubicBezTo>
                <a:cubicBezTo>
                  <a:pt x="851972" y="1463350"/>
                  <a:pt x="947451" y="1711229"/>
                  <a:pt x="1013552" y="1555157"/>
                </a:cubicBezTo>
                <a:cubicBezTo>
                  <a:pt x="1079653" y="1399085"/>
                  <a:pt x="1151263" y="530588"/>
                  <a:pt x="1200839" y="288217"/>
                </a:cubicBezTo>
                <a:cubicBezTo>
                  <a:pt x="1250415" y="45846"/>
                  <a:pt x="1274285" y="93586"/>
                  <a:pt x="1311008" y="100931"/>
                </a:cubicBezTo>
                <a:cubicBezTo>
                  <a:pt x="1347731" y="108276"/>
                  <a:pt x="1399142" y="113784"/>
                  <a:pt x="1421176" y="332285"/>
                </a:cubicBezTo>
                <a:cubicBezTo>
                  <a:pt x="1443210" y="550786"/>
                  <a:pt x="1423012" y="1206290"/>
                  <a:pt x="1443210" y="1411938"/>
                </a:cubicBezTo>
                <a:cubicBezTo>
                  <a:pt x="1463408" y="1617586"/>
                  <a:pt x="1481769" y="1538632"/>
                  <a:pt x="1542362" y="1566174"/>
                </a:cubicBezTo>
                <a:cubicBezTo>
                  <a:pt x="1602955" y="1593716"/>
                  <a:pt x="1724141" y="1577191"/>
                  <a:pt x="1806767" y="1577191"/>
                </a:cubicBezTo>
                <a:cubicBezTo>
                  <a:pt x="1889393" y="1577191"/>
                  <a:pt x="1973856" y="1591880"/>
                  <a:pt x="2038121" y="1566174"/>
                </a:cubicBezTo>
                <a:cubicBezTo>
                  <a:pt x="2102386" y="1540468"/>
                  <a:pt x="2157470" y="1650637"/>
                  <a:pt x="2192357" y="1422955"/>
                </a:cubicBezTo>
                <a:cubicBezTo>
                  <a:pt x="2227244" y="1195273"/>
                  <a:pt x="2227243" y="424092"/>
                  <a:pt x="2247441" y="200082"/>
                </a:cubicBezTo>
                <a:cubicBezTo>
                  <a:pt x="2267639" y="-23928"/>
                  <a:pt x="2249278" y="89914"/>
                  <a:pt x="2313543" y="78897"/>
                </a:cubicBezTo>
                <a:cubicBezTo>
                  <a:pt x="2377808" y="67880"/>
                  <a:pt x="2524700" y="130309"/>
                  <a:pt x="2633032" y="133981"/>
                </a:cubicBezTo>
                <a:cubicBezTo>
                  <a:pt x="2741364" y="137653"/>
                  <a:pt x="2858878" y="99095"/>
                  <a:pt x="2963538" y="100931"/>
                </a:cubicBezTo>
                <a:cubicBezTo>
                  <a:pt x="3068198" y="102767"/>
                  <a:pt x="3194892" y="-42289"/>
                  <a:pt x="3260993" y="144998"/>
                </a:cubicBezTo>
                <a:cubicBezTo>
                  <a:pt x="3327094" y="332285"/>
                  <a:pt x="3334439" y="993297"/>
                  <a:pt x="3360145" y="1224651"/>
                </a:cubicBezTo>
                <a:cubicBezTo>
                  <a:pt x="3385851" y="1456005"/>
                  <a:pt x="3372998" y="1478039"/>
                  <a:pt x="3415229" y="1533123"/>
                </a:cubicBezTo>
                <a:cubicBezTo>
                  <a:pt x="3457460" y="1588207"/>
                  <a:pt x="3519890" y="1619422"/>
                  <a:pt x="3613533" y="1555157"/>
                </a:cubicBezTo>
                <a:cubicBezTo>
                  <a:pt x="3707176" y="1490892"/>
                  <a:pt x="3877938" y="1362362"/>
                  <a:pt x="3977090" y="1147533"/>
                </a:cubicBezTo>
                <a:cubicBezTo>
                  <a:pt x="4076242" y="932704"/>
                  <a:pt x="4155196" y="451635"/>
                  <a:pt x="4208444" y="266184"/>
                </a:cubicBezTo>
                <a:cubicBezTo>
                  <a:pt x="4261692" y="80733"/>
                  <a:pt x="4248839" y="3615"/>
                  <a:pt x="4296579" y="34829"/>
                </a:cubicBezTo>
                <a:cubicBezTo>
                  <a:pt x="4344319" y="66043"/>
                  <a:pt x="4450814" y="236805"/>
                  <a:pt x="4494882" y="453470"/>
                </a:cubicBezTo>
                <a:cubicBezTo>
                  <a:pt x="4538950" y="670135"/>
                  <a:pt x="4527933" y="1154878"/>
                  <a:pt x="4560984" y="1334820"/>
                </a:cubicBezTo>
                <a:cubicBezTo>
                  <a:pt x="4594035" y="1514762"/>
                  <a:pt x="4616068" y="1494564"/>
                  <a:pt x="4693186" y="1533123"/>
                </a:cubicBezTo>
                <a:cubicBezTo>
                  <a:pt x="4770304" y="1571682"/>
                  <a:pt x="4896998" y="1568928"/>
                  <a:pt x="5023692" y="1566174"/>
                </a:cubicBezTo>
              </a:path>
            </a:pathLst>
          </a:cu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592686" y="537321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true</a:t>
            </a:r>
            <a:endParaRPr lang="ko-KR" alt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732240" y="529191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false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73211" y="6027366"/>
            <a:ext cx="13681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Generator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5960565" y="5373216"/>
            <a:ext cx="836261" cy="654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6442970" y="4942974"/>
            <a:ext cx="433286" cy="862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7740351" y="4912786"/>
            <a:ext cx="1" cy="10364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7190298" y="5065170"/>
            <a:ext cx="199494" cy="8841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04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864096" y="3058249"/>
            <a:ext cx="52186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164472" y="2997606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051395" y="3001092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796867" y="3001092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6119638" y="1529434"/>
            <a:ext cx="21868" cy="1460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0" idx="0"/>
          </p:cNvCxnSpPr>
          <p:nvPr/>
        </p:nvCxnSpPr>
        <p:spPr>
          <a:xfrm flipV="1">
            <a:off x="2232715" y="1586255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975150" y="12618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35590" y="124329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15597" y="264277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3078542" y="2990075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590710" y="2990075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329338" y="2990075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3130713" y="1594778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4662718" y="1578724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83262" y="124329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495430" y="12618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232433" y="268345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2438001" y="3002817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086654" y="2980783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958281" y="2980783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335729" y="2986689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2751553" y="3002817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330037" y="2991800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562189" y="3002817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6398441" y="2991800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2662179" y="26537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249260" y="26537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492429" y="26486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317664" y="26597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cxnSp>
        <p:nvCxnSpPr>
          <p:cNvPr id="71" name="직선 연결선 70"/>
          <p:cNvCxnSpPr/>
          <p:nvPr/>
        </p:nvCxnSpPr>
        <p:spPr>
          <a:xfrm flipV="1">
            <a:off x="4407737" y="1579580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4147645" y="1562657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2513495" y="1579580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V="1">
            <a:off x="5022758" y="1590597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85216" y="12525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919366" y="12525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207398" y="12525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838547" y="12636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5" name="자유형 54"/>
          <p:cNvSpPr/>
          <p:nvPr/>
        </p:nvSpPr>
        <p:spPr>
          <a:xfrm>
            <a:off x="1835696" y="1478423"/>
            <a:ext cx="5023692" cy="1603916"/>
          </a:xfrm>
          <a:custGeom>
            <a:avLst/>
            <a:gdLst>
              <a:gd name="connsiteX0" fmla="*/ 0 w 5023692"/>
              <a:gd name="connsiteY0" fmla="*/ 883128 h 1603916"/>
              <a:gd name="connsiteX1" fmla="*/ 374574 w 5023692"/>
              <a:gd name="connsiteY1" fmla="*/ 111947 h 1603916"/>
              <a:gd name="connsiteX2" fmla="*/ 727114 w 5023692"/>
              <a:gd name="connsiteY2" fmla="*/ 122964 h 1603916"/>
              <a:gd name="connsiteX3" fmla="*/ 804232 w 5023692"/>
              <a:gd name="connsiteY3" fmla="*/ 1224651 h 1603916"/>
              <a:gd name="connsiteX4" fmla="*/ 1013552 w 5023692"/>
              <a:gd name="connsiteY4" fmla="*/ 1555157 h 1603916"/>
              <a:gd name="connsiteX5" fmla="*/ 1200839 w 5023692"/>
              <a:gd name="connsiteY5" fmla="*/ 288217 h 1603916"/>
              <a:gd name="connsiteX6" fmla="*/ 1311008 w 5023692"/>
              <a:gd name="connsiteY6" fmla="*/ 100931 h 1603916"/>
              <a:gd name="connsiteX7" fmla="*/ 1421176 w 5023692"/>
              <a:gd name="connsiteY7" fmla="*/ 332285 h 1603916"/>
              <a:gd name="connsiteX8" fmla="*/ 1443210 w 5023692"/>
              <a:gd name="connsiteY8" fmla="*/ 1411938 h 1603916"/>
              <a:gd name="connsiteX9" fmla="*/ 1542362 w 5023692"/>
              <a:gd name="connsiteY9" fmla="*/ 1566174 h 1603916"/>
              <a:gd name="connsiteX10" fmla="*/ 1806767 w 5023692"/>
              <a:gd name="connsiteY10" fmla="*/ 1577191 h 1603916"/>
              <a:gd name="connsiteX11" fmla="*/ 2038121 w 5023692"/>
              <a:gd name="connsiteY11" fmla="*/ 1566174 h 1603916"/>
              <a:gd name="connsiteX12" fmla="*/ 2192357 w 5023692"/>
              <a:gd name="connsiteY12" fmla="*/ 1422955 h 1603916"/>
              <a:gd name="connsiteX13" fmla="*/ 2247441 w 5023692"/>
              <a:gd name="connsiteY13" fmla="*/ 200082 h 1603916"/>
              <a:gd name="connsiteX14" fmla="*/ 2313543 w 5023692"/>
              <a:gd name="connsiteY14" fmla="*/ 78897 h 1603916"/>
              <a:gd name="connsiteX15" fmla="*/ 2633032 w 5023692"/>
              <a:gd name="connsiteY15" fmla="*/ 133981 h 1603916"/>
              <a:gd name="connsiteX16" fmla="*/ 2963538 w 5023692"/>
              <a:gd name="connsiteY16" fmla="*/ 100931 h 1603916"/>
              <a:gd name="connsiteX17" fmla="*/ 3260993 w 5023692"/>
              <a:gd name="connsiteY17" fmla="*/ 144998 h 1603916"/>
              <a:gd name="connsiteX18" fmla="*/ 3360145 w 5023692"/>
              <a:gd name="connsiteY18" fmla="*/ 1224651 h 1603916"/>
              <a:gd name="connsiteX19" fmla="*/ 3415229 w 5023692"/>
              <a:gd name="connsiteY19" fmla="*/ 1533123 h 1603916"/>
              <a:gd name="connsiteX20" fmla="*/ 3613533 w 5023692"/>
              <a:gd name="connsiteY20" fmla="*/ 1555157 h 1603916"/>
              <a:gd name="connsiteX21" fmla="*/ 3977090 w 5023692"/>
              <a:gd name="connsiteY21" fmla="*/ 1147533 h 1603916"/>
              <a:gd name="connsiteX22" fmla="*/ 4208444 w 5023692"/>
              <a:gd name="connsiteY22" fmla="*/ 266184 h 1603916"/>
              <a:gd name="connsiteX23" fmla="*/ 4296579 w 5023692"/>
              <a:gd name="connsiteY23" fmla="*/ 34829 h 1603916"/>
              <a:gd name="connsiteX24" fmla="*/ 4494882 w 5023692"/>
              <a:gd name="connsiteY24" fmla="*/ 453470 h 1603916"/>
              <a:gd name="connsiteX25" fmla="*/ 4560984 w 5023692"/>
              <a:gd name="connsiteY25" fmla="*/ 1334820 h 1603916"/>
              <a:gd name="connsiteX26" fmla="*/ 4693186 w 5023692"/>
              <a:gd name="connsiteY26" fmla="*/ 1533123 h 1603916"/>
              <a:gd name="connsiteX27" fmla="*/ 5023692 w 5023692"/>
              <a:gd name="connsiteY27" fmla="*/ 1566174 h 160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023692" h="1603916">
                <a:moveTo>
                  <a:pt x="0" y="883128"/>
                </a:moveTo>
                <a:cubicBezTo>
                  <a:pt x="126694" y="560884"/>
                  <a:pt x="253388" y="238641"/>
                  <a:pt x="374574" y="111947"/>
                </a:cubicBezTo>
                <a:cubicBezTo>
                  <a:pt x="495760" y="-14747"/>
                  <a:pt x="655504" y="-62487"/>
                  <a:pt x="727114" y="122964"/>
                </a:cubicBezTo>
                <a:cubicBezTo>
                  <a:pt x="798724" y="308415"/>
                  <a:pt x="756492" y="985952"/>
                  <a:pt x="804232" y="1224651"/>
                </a:cubicBezTo>
                <a:cubicBezTo>
                  <a:pt x="851972" y="1463350"/>
                  <a:pt x="947451" y="1711229"/>
                  <a:pt x="1013552" y="1555157"/>
                </a:cubicBezTo>
                <a:cubicBezTo>
                  <a:pt x="1079653" y="1399085"/>
                  <a:pt x="1151263" y="530588"/>
                  <a:pt x="1200839" y="288217"/>
                </a:cubicBezTo>
                <a:cubicBezTo>
                  <a:pt x="1250415" y="45846"/>
                  <a:pt x="1274285" y="93586"/>
                  <a:pt x="1311008" y="100931"/>
                </a:cubicBezTo>
                <a:cubicBezTo>
                  <a:pt x="1347731" y="108276"/>
                  <a:pt x="1399142" y="113784"/>
                  <a:pt x="1421176" y="332285"/>
                </a:cubicBezTo>
                <a:cubicBezTo>
                  <a:pt x="1443210" y="550786"/>
                  <a:pt x="1423012" y="1206290"/>
                  <a:pt x="1443210" y="1411938"/>
                </a:cubicBezTo>
                <a:cubicBezTo>
                  <a:pt x="1463408" y="1617586"/>
                  <a:pt x="1481769" y="1538632"/>
                  <a:pt x="1542362" y="1566174"/>
                </a:cubicBezTo>
                <a:cubicBezTo>
                  <a:pt x="1602955" y="1593716"/>
                  <a:pt x="1724141" y="1577191"/>
                  <a:pt x="1806767" y="1577191"/>
                </a:cubicBezTo>
                <a:cubicBezTo>
                  <a:pt x="1889393" y="1577191"/>
                  <a:pt x="1973856" y="1591880"/>
                  <a:pt x="2038121" y="1566174"/>
                </a:cubicBezTo>
                <a:cubicBezTo>
                  <a:pt x="2102386" y="1540468"/>
                  <a:pt x="2157470" y="1650637"/>
                  <a:pt x="2192357" y="1422955"/>
                </a:cubicBezTo>
                <a:cubicBezTo>
                  <a:pt x="2227244" y="1195273"/>
                  <a:pt x="2227243" y="424092"/>
                  <a:pt x="2247441" y="200082"/>
                </a:cubicBezTo>
                <a:cubicBezTo>
                  <a:pt x="2267639" y="-23928"/>
                  <a:pt x="2249278" y="89914"/>
                  <a:pt x="2313543" y="78897"/>
                </a:cubicBezTo>
                <a:cubicBezTo>
                  <a:pt x="2377808" y="67880"/>
                  <a:pt x="2524700" y="130309"/>
                  <a:pt x="2633032" y="133981"/>
                </a:cubicBezTo>
                <a:cubicBezTo>
                  <a:pt x="2741364" y="137653"/>
                  <a:pt x="2858878" y="99095"/>
                  <a:pt x="2963538" y="100931"/>
                </a:cubicBezTo>
                <a:cubicBezTo>
                  <a:pt x="3068198" y="102767"/>
                  <a:pt x="3194892" y="-42289"/>
                  <a:pt x="3260993" y="144998"/>
                </a:cubicBezTo>
                <a:cubicBezTo>
                  <a:pt x="3327094" y="332285"/>
                  <a:pt x="3334439" y="993297"/>
                  <a:pt x="3360145" y="1224651"/>
                </a:cubicBezTo>
                <a:cubicBezTo>
                  <a:pt x="3385851" y="1456005"/>
                  <a:pt x="3372998" y="1478039"/>
                  <a:pt x="3415229" y="1533123"/>
                </a:cubicBezTo>
                <a:cubicBezTo>
                  <a:pt x="3457460" y="1588207"/>
                  <a:pt x="3519890" y="1619422"/>
                  <a:pt x="3613533" y="1555157"/>
                </a:cubicBezTo>
                <a:cubicBezTo>
                  <a:pt x="3707176" y="1490892"/>
                  <a:pt x="3877938" y="1362362"/>
                  <a:pt x="3977090" y="1147533"/>
                </a:cubicBezTo>
                <a:cubicBezTo>
                  <a:pt x="4076242" y="932704"/>
                  <a:pt x="4155196" y="451635"/>
                  <a:pt x="4208444" y="266184"/>
                </a:cubicBezTo>
                <a:cubicBezTo>
                  <a:pt x="4261692" y="80733"/>
                  <a:pt x="4248839" y="3615"/>
                  <a:pt x="4296579" y="34829"/>
                </a:cubicBezTo>
                <a:cubicBezTo>
                  <a:pt x="4344319" y="66043"/>
                  <a:pt x="4450814" y="236805"/>
                  <a:pt x="4494882" y="453470"/>
                </a:cubicBezTo>
                <a:cubicBezTo>
                  <a:pt x="4538950" y="670135"/>
                  <a:pt x="4527933" y="1154878"/>
                  <a:pt x="4560984" y="1334820"/>
                </a:cubicBezTo>
                <a:cubicBezTo>
                  <a:pt x="4594035" y="1514762"/>
                  <a:pt x="4616068" y="1494564"/>
                  <a:pt x="4693186" y="1533123"/>
                </a:cubicBezTo>
                <a:cubicBezTo>
                  <a:pt x="4770304" y="1571682"/>
                  <a:pt x="4896998" y="1568928"/>
                  <a:pt x="5023692" y="1566174"/>
                </a:cubicBezTo>
              </a:path>
            </a:pathLst>
          </a:cu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48080" y="4348935"/>
            <a:ext cx="153271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Generator  </a:t>
            </a:r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6686473" y="2980783"/>
            <a:ext cx="136485" cy="13648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2293985" y="3002817"/>
            <a:ext cx="136485" cy="136485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>
            <a:stCxn id="4" idx="3"/>
            <a:endCxn id="79" idx="4"/>
          </p:cNvCxnSpPr>
          <p:nvPr/>
        </p:nvCxnSpPr>
        <p:spPr>
          <a:xfrm flipV="1">
            <a:off x="5180797" y="3117268"/>
            <a:ext cx="1573919" cy="141633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" idx="1"/>
            <a:endCxn id="80" idx="4"/>
          </p:cNvCxnSpPr>
          <p:nvPr/>
        </p:nvCxnSpPr>
        <p:spPr>
          <a:xfrm flipH="1" flipV="1">
            <a:off x="2362228" y="3139302"/>
            <a:ext cx="1285852" cy="1394299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/>
          <p:cNvSpPr/>
          <p:nvPr/>
        </p:nvSpPr>
        <p:spPr>
          <a:xfrm>
            <a:off x="5454806" y="2991800"/>
            <a:ext cx="136485" cy="13648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>
            <a:endCxn id="90" idx="4"/>
          </p:cNvCxnSpPr>
          <p:nvPr/>
        </p:nvCxnSpPr>
        <p:spPr>
          <a:xfrm flipV="1">
            <a:off x="4838547" y="3128285"/>
            <a:ext cx="684502" cy="114864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/>
          <p:cNvSpPr/>
          <p:nvPr/>
        </p:nvSpPr>
        <p:spPr>
          <a:xfrm>
            <a:off x="4219653" y="2980783"/>
            <a:ext cx="136485" cy="136485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>
            <a:endCxn id="93" idx="3"/>
          </p:cNvCxnSpPr>
          <p:nvPr/>
        </p:nvCxnSpPr>
        <p:spPr>
          <a:xfrm flipV="1">
            <a:off x="4086654" y="3097280"/>
            <a:ext cx="152987" cy="1179647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2214446" y="3556847"/>
            <a:ext cx="259551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Try to generate these vectors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022758" y="3412831"/>
            <a:ext cx="308321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Try “not” to generate these vectors</a:t>
            </a:r>
            <a:endParaRPr lang="ko-KR" altLang="en-US" dirty="0"/>
          </a:p>
        </p:txBody>
      </p:sp>
      <p:cxnSp>
        <p:nvCxnSpPr>
          <p:cNvPr id="96" name="직선 연결선 95"/>
          <p:cNvCxnSpPr/>
          <p:nvPr/>
        </p:nvCxnSpPr>
        <p:spPr>
          <a:xfrm flipV="1">
            <a:off x="2369479" y="1557546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V="1">
            <a:off x="4274738" y="1580449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330037" y="5315766"/>
            <a:ext cx="199930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Generator+  </a:t>
            </a:r>
            <a:endParaRPr lang="ko-KR" altLang="en-US" dirty="0"/>
          </a:p>
        </p:txBody>
      </p:sp>
      <p:cxnSp>
        <p:nvCxnSpPr>
          <p:cNvPr id="66" name="구부러진 연결선 65"/>
          <p:cNvCxnSpPr>
            <a:endCxn id="98" idx="1"/>
          </p:cNvCxnSpPr>
          <p:nvPr/>
        </p:nvCxnSpPr>
        <p:spPr>
          <a:xfrm rot="16200000" flipH="1">
            <a:off x="2176151" y="4346546"/>
            <a:ext cx="1574254" cy="733518"/>
          </a:xfrm>
          <a:prstGeom prst="curvedConnector2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구부러진 연결선 84"/>
          <p:cNvCxnSpPr>
            <a:stCxn id="60" idx="2"/>
            <a:endCxn id="98" idx="3"/>
          </p:cNvCxnSpPr>
          <p:nvPr/>
        </p:nvCxnSpPr>
        <p:spPr>
          <a:xfrm rot="5400000">
            <a:off x="5087718" y="4023783"/>
            <a:ext cx="1718269" cy="1235028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아래쪽 화살표 85"/>
          <p:cNvSpPr/>
          <p:nvPr/>
        </p:nvSpPr>
        <p:spPr>
          <a:xfrm>
            <a:off x="4075018" y="4789406"/>
            <a:ext cx="328953" cy="4638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4302678" y="4780983"/>
            <a:ext cx="84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Update </a:t>
            </a:r>
            <a:endParaRPr lang="ko-KR" altLang="en-US" dirty="0"/>
          </a:p>
        </p:txBody>
      </p:sp>
      <p:graphicFrame>
        <p:nvGraphicFramePr>
          <p:cNvPr id="61" name="개체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875935"/>
              </p:ext>
            </p:extLst>
          </p:nvPr>
        </p:nvGraphicFramePr>
        <p:xfrm>
          <a:off x="6692204" y="1305596"/>
          <a:ext cx="781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수식" r:id="rId3" imgW="330120" imgH="190440" progId="Equation.3">
                  <p:embed/>
                </p:oleObj>
              </mc:Choice>
              <mc:Fallback>
                <p:oleObj name="수식" r:id="rId3" imgW="3301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2204" y="1305596"/>
                        <a:ext cx="78105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3" name="직선 화살표 연결선 62"/>
          <p:cNvCxnSpPr/>
          <p:nvPr/>
        </p:nvCxnSpPr>
        <p:spPr>
          <a:xfrm flipH="1">
            <a:off x="6317664" y="1562657"/>
            <a:ext cx="353856" cy="193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875442"/>
              </p:ext>
            </p:extLst>
          </p:nvPr>
        </p:nvGraphicFramePr>
        <p:xfrm>
          <a:off x="4644008" y="4365104"/>
          <a:ext cx="541156" cy="315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수식" r:id="rId5" imgW="368280" imgH="215640" progId="Equation.3">
                  <p:embed/>
                </p:oleObj>
              </mc:Choice>
              <mc:Fallback>
                <p:oleObj name="수식" r:id="rId5" imgW="368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4365104"/>
                        <a:ext cx="541156" cy="3154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224518"/>
              </p:ext>
            </p:extLst>
          </p:nvPr>
        </p:nvGraphicFramePr>
        <p:xfrm>
          <a:off x="4511143" y="5306065"/>
          <a:ext cx="814387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수식" r:id="rId7" imgW="457200" imgH="215640" progId="Equation.3">
                  <p:embed/>
                </p:oleObj>
              </mc:Choice>
              <mc:Fallback>
                <p:oleObj name="수식" r:id="rId7" imgW="4572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143" y="5306065"/>
                        <a:ext cx="814387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제목 7"/>
          <p:cNvSpPr txBox="1">
            <a:spLocks/>
          </p:cNvSpPr>
          <p:nvPr/>
        </p:nvSpPr>
        <p:spPr>
          <a:xfrm>
            <a:off x="611560" y="582372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Update        based on  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120661"/>
              </p:ext>
            </p:extLst>
          </p:nvPr>
        </p:nvGraphicFramePr>
        <p:xfrm>
          <a:off x="3725104" y="642990"/>
          <a:ext cx="781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수식" r:id="rId9" imgW="330120" imgH="190440" progId="Equation.3">
                  <p:embed/>
                </p:oleObj>
              </mc:Choice>
              <mc:Fallback>
                <p:oleObj name="수식" r:id="rId9" imgW="3301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5104" y="642990"/>
                        <a:ext cx="78105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84229"/>
              </p:ext>
            </p:extLst>
          </p:nvPr>
        </p:nvGraphicFramePr>
        <p:xfrm>
          <a:off x="1797012" y="643015"/>
          <a:ext cx="6905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수식" r:id="rId11" imgW="291960" imgH="190440" progId="Equation.3">
                  <p:embed/>
                </p:oleObj>
              </mc:Choice>
              <mc:Fallback>
                <p:oleObj name="수식" r:id="rId11" imgW="29196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12" y="643015"/>
                        <a:ext cx="6905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383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08262"/>
            <a:ext cx="883920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391691"/>
              </p:ext>
            </p:extLst>
          </p:nvPr>
        </p:nvGraphicFramePr>
        <p:xfrm>
          <a:off x="7843838" y="1936750"/>
          <a:ext cx="760412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수식" r:id="rId4" imgW="291960" imgH="190440" progId="Equation.3">
                  <p:embed/>
                </p:oleObj>
              </mc:Choice>
              <mc:Fallback>
                <p:oleObj name="수식" r:id="rId4" imgW="29196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3838" y="1936750"/>
                        <a:ext cx="760412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6412743"/>
              </p:ext>
            </p:extLst>
          </p:nvPr>
        </p:nvGraphicFramePr>
        <p:xfrm>
          <a:off x="658813" y="3421087"/>
          <a:ext cx="296862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수식" r:id="rId6" imgW="114120" imgH="114120" progId="Equation.3">
                  <p:embed/>
                </p:oleObj>
              </mc:Choice>
              <mc:Fallback>
                <p:oleObj name="수식" r:id="rId6" imgW="114120" imgH="114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3" y="3421087"/>
                        <a:ext cx="296862" cy="29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936387"/>
              </p:ext>
            </p:extLst>
          </p:nvPr>
        </p:nvGraphicFramePr>
        <p:xfrm>
          <a:off x="3082875" y="2582824"/>
          <a:ext cx="66198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수식" r:id="rId8" imgW="253800" imgH="190440" progId="Equation.3">
                  <p:embed/>
                </p:oleObj>
              </mc:Choice>
              <mc:Fallback>
                <p:oleObj name="수식" r:id="rId8" imgW="2538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875" y="2582824"/>
                        <a:ext cx="661987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00846" y="2655452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: Defined by </a:t>
            </a:r>
            <a:endParaRPr lang="ko-KR" altLang="en-US" dirty="0"/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020895"/>
              </p:ext>
            </p:extLst>
          </p:nvPr>
        </p:nvGraphicFramePr>
        <p:xfrm>
          <a:off x="4765675" y="2621289"/>
          <a:ext cx="42862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7" name="수식" r:id="rId10" imgW="164880" imgH="215640" progId="Equation.3">
                  <p:embed/>
                </p:oleObj>
              </mc:Choice>
              <mc:Fallback>
                <p:oleObj name="수식" r:id="rId10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5675" y="2621289"/>
                        <a:ext cx="428625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직선 화살표 연결선 8"/>
          <p:cNvCxnSpPr/>
          <p:nvPr/>
        </p:nvCxnSpPr>
        <p:spPr>
          <a:xfrm flipH="1">
            <a:off x="1403648" y="3035935"/>
            <a:ext cx="3240360" cy="11851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275856" y="3035935"/>
            <a:ext cx="1547218" cy="11851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2"/>
          </p:cNvCxnSpPr>
          <p:nvPr/>
        </p:nvCxnSpPr>
        <p:spPr>
          <a:xfrm>
            <a:off x="4979987" y="3181676"/>
            <a:ext cx="1" cy="7513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148064" y="3035935"/>
            <a:ext cx="1224136" cy="8251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83968" y="1835532"/>
            <a:ext cx="242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Parameters are the weights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endCxn id="7" idx="0"/>
          </p:cNvCxnSpPr>
          <p:nvPr/>
        </p:nvCxnSpPr>
        <p:spPr>
          <a:xfrm flipH="1">
            <a:off x="4979987" y="2160806"/>
            <a:ext cx="168077" cy="460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019966"/>
              </p:ext>
            </p:extLst>
          </p:nvPr>
        </p:nvGraphicFramePr>
        <p:xfrm>
          <a:off x="2195736" y="712842"/>
          <a:ext cx="660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수식" r:id="rId12" imgW="253800" imgH="190440" progId="Equation.3">
                  <p:embed/>
                </p:oleObj>
              </mc:Choice>
              <mc:Fallback>
                <p:oleObj name="수식" r:id="rId12" imgW="2538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712842"/>
                        <a:ext cx="6604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580579"/>
              </p:ext>
            </p:extLst>
          </p:nvPr>
        </p:nvGraphicFramePr>
        <p:xfrm>
          <a:off x="2476500" y="1641475"/>
          <a:ext cx="9271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수식" r:id="rId14" imgW="355320" imgH="228600" progId="Equation.3">
                  <p:embed/>
                </p:oleObj>
              </mc:Choice>
              <mc:Fallback>
                <p:oleObj name="수식" r:id="rId14" imgW="355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0" y="1641475"/>
                        <a:ext cx="92710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직선 화살표 연결선 22"/>
          <p:cNvCxnSpPr/>
          <p:nvPr/>
        </p:nvCxnSpPr>
        <p:spPr>
          <a:xfrm>
            <a:off x="5064025" y="2851269"/>
            <a:ext cx="2676327" cy="9377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7"/>
          <p:cNvSpPr txBox="1">
            <a:spLocks/>
          </p:cNvSpPr>
          <p:nvPr/>
        </p:nvSpPr>
        <p:spPr>
          <a:xfrm>
            <a:off x="611560" y="654380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Generator(      ) in DCGAN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72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1" y="2032595"/>
            <a:ext cx="3762375" cy="36290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2971" y="1416461"/>
            <a:ext cx="1593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/>
              <a:t>Convolution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96" y="1960587"/>
            <a:ext cx="3762375" cy="42767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96792" y="1344453"/>
            <a:ext cx="3948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 </a:t>
            </a:r>
            <a:r>
              <a:rPr lang="en-US" altLang="ko-KR" sz="2000" dirty="0" smtClean="0"/>
              <a:t>Fractionally-</a:t>
            </a:r>
            <a:r>
              <a:rPr lang="en-US" altLang="ko-KR" sz="2000" dirty="0" err="1" smtClean="0"/>
              <a:t>strided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convolution</a:t>
            </a:r>
            <a:endParaRPr lang="ko-KR" altLang="en-US" sz="2000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7170792" y="4130119"/>
            <a:ext cx="914477" cy="638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157277" y="3760787"/>
            <a:ext cx="59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Zero</a:t>
            </a:r>
            <a:endParaRPr lang="ko-KR" altLang="en-US" dirty="0"/>
          </a:p>
        </p:txBody>
      </p:sp>
      <p:sp>
        <p:nvSpPr>
          <p:cNvPr id="9" name="제목 7"/>
          <p:cNvSpPr txBox="1">
            <a:spLocks/>
          </p:cNvSpPr>
          <p:nvPr/>
        </p:nvSpPr>
        <p:spPr>
          <a:xfrm>
            <a:off x="539552" y="548680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Convolution  vs. </a:t>
            </a:r>
            <a:r>
              <a:rPr lang="en-US" altLang="ko-KR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Strided</a:t>
            </a:r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Convolution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14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5713" y="2996952"/>
            <a:ext cx="44065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Let t=1 mean real image and t=0 mean fake </a:t>
            </a:r>
            <a:r>
              <a:rPr lang="en-US" altLang="ko-KR" dirty="0" smtClean="0"/>
              <a:t>image</a:t>
            </a:r>
            <a:endParaRPr lang="en-US" altLang="ko-KR" dirty="0"/>
          </a:p>
          <a:p>
            <a:r>
              <a:rPr lang="en-US" altLang="ko-KR" dirty="0" smtClean="0"/>
              <a:t>Then y can be a real image or fake </a:t>
            </a:r>
            <a:r>
              <a:rPr lang="en-US" altLang="ko-KR" dirty="0" smtClean="0"/>
              <a:t>image</a:t>
            </a:r>
          </a:p>
          <a:p>
            <a:endParaRPr lang="en-US" altLang="ko-KR" dirty="0"/>
          </a:p>
          <a:p>
            <a:r>
              <a:rPr lang="en-US" altLang="ko-KR" dirty="0" smtClean="0"/>
              <a:t>If you use         for false image we can rid of t</a:t>
            </a:r>
            <a:endParaRPr lang="ko-KR" altLang="en-US" dirty="0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659757"/>
              </p:ext>
            </p:extLst>
          </p:nvPr>
        </p:nvGraphicFramePr>
        <p:xfrm>
          <a:off x="1572037" y="1916832"/>
          <a:ext cx="5480482" cy="657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수식" r:id="rId3" imgW="1587240" imgH="190440" progId="Equation.3">
                  <p:embed/>
                </p:oleObj>
              </mc:Choice>
              <mc:Fallback>
                <p:oleObj name="수식" r:id="rId3" imgW="158724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2037" y="1916832"/>
                        <a:ext cx="5480482" cy="6576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392943"/>
              </p:ext>
            </p:extLst>
          </p:nvPr>
        </p:nvGraphicFramePr>
        <p:xfrm>
          <a:off x="1691680" y="4293096"/>
          <a:ext cx="6051550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수식" r:id="rId5" imgW="1752480" imgH="215640" progId="Equation.3">
                  <p:embed/>
                </p:oleObj>
              </mc:Choice>
              <mc:Fallback>
                <p:oleObj name="수식" r:id="rId5" imgW="1752480" imgH="215640" progId="Equation.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4293096"/>
                        <a:ext cx="6051550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461651"/>
              </p:ext>
            </p:extLst>
          </p:nvPr>
        </p:nvGraphicFramePr>
        <p:xfrm>
          <a:off x="2843808" y="3671818"/>
          <a:ext cx="2285975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수식" r:id="rId7" imgW="114120" imgH="152280" progId="Equation.3">
                  <p:embed/>
                </p:oleObj>
              </mc:Choice>
              <mc:Fallback>
                <p:oleObj name="수식" r:id="rId7" imgW="114120" imgH="152280" progId="Equation.3">
                  <p:embed/>
                  <p:pic>
                    <p:nvPicPr>
                      <p:cNvPr id="0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3671818"/>
                        <a:ext cx="2285975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제목 7"/>
          <p:cNvSpPr txBox="1">
            <a:spLocks/>
          </p:cNvSpPr>
          <p:nvPr/>
        </p:nvSpPr>
        <p:spPr>
          <a:xfrm>
            <a:off x="539552" y="582372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Mathematical Notation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989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188275"/>
              </p:ext>
            </p:extLst>
          </p:nvPr>
        </p:nvGraphicFramePr>
        <p:xfrm>
          <a:off x="1043608" y="1484784"/>
          <a:ext cx="6705547" cy="126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수식" r:id="rId3" imgW="2349360" imgH="444240" progId="Equation.3">
                  <p:embed/>
                </p:oleObj>
              </mc:Choice>
              <mc:Fallback>
                <p:oleObj name="수식" r:id="rId3" imgW="2349360" imgH="444240" progId="Equation.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484784"/>
                        <a:ext cx="6705547" cy="1266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983293"/>
              </p:ext>
            </p:extLst>
          </p:nvPr>
        </p:nvGraphicFramePr>
        <p:xfrm>
          <a:off x="827584" y="4581128"/>
          <a:ext cx="641508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수식" r:id="rId5" imgW="2247840" imgH="215640" progId="Equation.3">
                  <p:embed/>
                </p:oleObj>
              </mc:Choice>
              <mc:Fallback>
                <p:oleObj name="수식" r:id="rId5" imgW="2247840" imgH="215640" progId="Equation.3">
                  <p:embed/>
                  <p:pic>
                    <p:nvPicPr>
                      <p:cNvPr id="0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581128"/>
                        <a:ext cx="6415088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69181" y="3131676"/>
            <a:ext cx="3459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cost should be for many data</a:t>
            </a:r>
          </a:p>
          <a:p>
            <a:endParaRPr lang="en-US" altLang="ko-KR" dirty="0"/>
          </a:p>
          <a:p>
            <a:r>
              <a:rPr lang="en-US" altLang="ko-KR" dirty="0" smtClean="0"/>
              <a:t>We are interested in the expected value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3059832" y="2420888"/>
            <a:ext cx="432048" cy="7107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4139952" y="2420888"/>
            <a:ext cx="626244" cy="7107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2483769" y="3933056"/>
            <a:ext cx="576063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139952" y="3933056"/>
            <a:ext cx="216024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7"/>
          <p:cNvSpPr txBox="1">
            <a:spLocks/>
          </p:cNvSpPr>
          <p:nvPr/>
        </p:nvSpPr>
        <p:spPr>
          <a:xfrm>
            <a:off x="539552" y="518560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Mathematical Notation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749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82" y="1844824"/>
            <a:ext cx="8328471" cy="298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7"/>
          <p:cNvSpPr txBox="1">
            <a:spLocks/>
          </p:cNvSpPr>
          <p:nvPr/>
        </p:nvSpPr>
        <p:spPr>
          <a:xfrm>
            <a:off x="539552" y="518560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Mathematical Notation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27584" y="1772816"/>
            <a:ext cx="3816424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50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5576" y="1912764"/>
            <a:ext cx="7920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/>
              <a:t>Generative Adversarial Networks ( GAN )</a:t>
            </a:r>
          </a:p>
          <a:p>
            <a:r>
              <a:rPr lang="en-US" altLang="ko-KR" sz="2400" dirty="0"/>
              <a:t>The coolest idea in ML in the last twenty years - </a:t>
            </a:r>
            <a:r>
              <a:rPr lang="en-US" altLang="ko-KR" sz="2400" dirty="0" err="1"/>
              <a:t>Yann</a:t>
            </a:r>
            <a:r>
              <a:rPr lang="en-US" altLang="ko-KR" sz="2400" dirty="0"/>
              <a:t> </a:t>
            </a:r>
            <a:r>
              <a:rPr lang="en-US" altLang="ko-KR" sz="2400" dirty="0" err="1" smtClean="0"/>
              <a:t>Lecun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Generative : Trying to generate things (that looks real)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113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035636" cy="2251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74" y="3789040"/>
            <a:ext cx="488632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679" y="5229200"/>
            <a:ext cx="488632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06587"/>
              </p:ext>
            </p:extLst>
          </p:nvPr>
        </p:nvGraphicFramePr>
        <p:xfrm>
          <a:off x="1475656" y="5410175"/>
          <a:ext cx="151606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수식" r:id="rId5" imgW="583920" imgH="190440" progId="Equation.3">
                  <p:embed/>
                </p:oleObj>
              </mc:Choice>
              <mc:Fallback>
                <p:oleObj name="수식" r:id="rId5" imgW="5839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5410175"/>
                        <a:ext cx="1516063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795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16" y="1484784"/>
            <a:ext cx="7964932" cy="1789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521351"/>
              </p:ext>
            </p:extLst>
          </p:nvPr>
        </p:nvGraphicFramePr>
        <p:xfrm>
          <a:off x="2275656" y="5353993"/>
          <a:ext cx="151606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수식" r:id="rId4" imgW="583920" imgH="215640" progId="Equation.3">
                  <p:embed/>
                </p:oleObj>
              </mc:Choice>
              <mc:Fallback>
                <p:oleObj name="수식" r:id="rId4" imgW="5839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5656" y="5353993"/>
                        <a:ext cx="1516063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129" y="5206330"/>
            <a:ext cx="330517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838178"/>
            <a:ext cx="330517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37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523875"/>
            <a:ext cx="8886825" cy="581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55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68" y="1612769"/>
            <a:ext cx="7627872" cy="390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7"/>
          <p:cNvSpPr txBox="1">
            <a:spLocks/>
          </p:cNvSpPr>
          <p:nvPr/>
        </p:nvSpPr>
        <p:spPr>
          <a:xfrm>
            <a:off x="539552" y="518560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What can GAN do?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481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53" y="2760388"/>
            <a:ext cx="7253859" cy="1665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7"/>
          <p:cNvSpPr txBox="1">
            <a:spLocks/>
          </p:cNvSpPr>
          <p:nvPr/>
        </p:nvSpPr>
        <p:spPr>
          <a:xfrm>
            <a:off x="539552" y="518560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What can GAN do? (walking in the latent space)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9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222" y="866353"/>
            <a:ext cx="5810250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7"/>
          <p:cNvSpPr txBox="1">
            <a:spLocks/>
          </p:cNvSpPr>
          <p:nvPr/>
        </p:nvSpPr>
        <p:spPr>
          <a:xfrm>
            <a:off x="539552" y="332656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What can GAN do? (walking in the latent space)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27135"/>
            <a:ext cx="2826728" cy="187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490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828800"/>
            <a:ext cx="68199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298166"/>
            <a:ext cx="1574380" cy="1574380"/>
          </a:xfrm>
          <a:prstGeom prst="rect">
            <a:avLst/>
          </a:prstGeom>
        </p:spPr>
      </p:pic>
      <p:sp>
        <p:nvSpPr>
          <p:cNvPr id="4" name="제목 7"/>
          <p:cNvSpPr txBox="1">
            <a:spLocks/>
          </p:cNvSpPr>
          <p:nvPr/>
        </p:nvSpPr>
        <p:spPr>
          <a:xfrm>
            <a:off x="539552" y="332656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What can GAN do? (walking in the latent space)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04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58" y="2215964"/>
            <a:ext cx="8451559" cy="2941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7"/>
          <p:cNvSpPr txBox="1">
            <a:spLocks/>
          </p:cNvSpPr>
          <p:nvPr/>
        </p:nvSpPr>
        <p:spPr>
          <a:xfrm>
            <a:off x="539552" y="726388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What can GAN do? Linear vector arithmetic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25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470" y="1628800"/>
            <a:ext cx="1870706" cy="20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288" y="1833127"/>
            <a:ext cx="1603694" cy="1930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08462" y="3933056"/>
            <a:ext cx="218341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7030A0"/>
                </a:solidFill>
              </a:rPr>
              <a:t>G</a:t>
            </a:r>
            <a:r>
              <a:rPr lang="en-US" altLang="ko-KR" dirty="0" smtClean="0"/>
              <a:t>eorge</a:t>
            </a:r>
          </a:p>
          <a:p>
            <a:pPr algn="ctr"/>
            <a:r>
              <a:rPr lang="en-US" altLang="ko-KR" dirty="0" smtClean="0"/>
              <a:t>(</a:t>
            </a:r>
            <a:r>
              <a:rPr lang="en-US" altLang="ko-KR" sz="2800" b="1" dirty="0" smtClean="0">
                <a:solidFill>
                  <a:srgbClr val="7030A0"/>
                </a:solidFill>
              </a:rPr>
              <a:t>G</a:t>
            </a:r>
            <a:r>
              <a:rPr lang="en-US" altLang="ko-KR" dirty="0" smtClean="0"/>
              <a:t>enerator)</a:t>
            </a:r>
          </a:p>
          <a:p>
            <a:pPr algn="ctr"/>
            <a:r>
              <a:rPr lang="en-US" altLang="ko-KR" dirty="0" smtClean="0"/>
              <a:t>Make fake money</a:t>
            </a:r>
          </a:p>
          <a:p>
            <a:pPr algn="ctr"/>
            <a:r>
              <a:rPr lang="en-US" altLang="ko-KR" dirty="0" smtClean="0"/>
              <a:t>to deceive Danielle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01799" y="4009127"/>
            <a:ext cx="243855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/>
              <a:t>anielle</a:t>
            </a:r>
          </a:p>
          <a:p>
            <a:pPr algn="ctr"/>
            <a:r>
              <a:rPr lang="en-US" altLang="ko-KR" dirty="0" smtClean="0"/>
              <a:t>(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/>
              <a:t>iscriminator)</a:t>
            </a:r>
          </a:p>
          <a:p>
            <a:pPr algn="ctr"/>
            <a:r>
              <a:rPr lang="en-US" altLang="ko-KR" dirty="0" smtClean="0"/>
              <a:t>Discriminate between</a:t>
            </a:r>
          </a:p>
          <a:p>
            <a:pPr algn="ctr"/>
            <a:r>
              <a:rPr lang="en-US" altLang="ko-KR" dirty="0" smtClean="0"/>
              <a:t>fake and real money</a:t>
            </a:r>
            <a:endParaRPr lang="ko-KR" altLang="en-US" dirty="0"/>
          </a:p>
        </p:txBody>
      </p:sp>
      <p:sp>
        <p:nvSpPr>
          <p:cNvPr id="6" name="제목 7"/>
          <p:cNvSpPr txBox="1">
            <a:spLocks/>
          </p:cNvSpPr>
          <p:nvPr/>
        </p:nvSpPr>
        <p:spPr>
          <a:xfrm>
            <a:off x="683568" y="798396"/>
            <a:ext cx="7772400" cy="614380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Two Operators (Networks) competing against each other</a:t>
            </a:r>
            <a:endParaRPr lang="ko-KR" alt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88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93" y="1558826"/>
            <a:ext cx="4030414" cy="4030414"/>
          </a:xfrm>
          <a:prstGeom prst="rect">
            <a:avLst/>
          </a:prstGeom>
        </p:spPr>
      </p:pic>
      <p:sp>
        <p:nvSpPr>
          <p:cNvPr id="3" name="제목 7"/>
          <p:cNvSpPr txBox="1">
            <a:spLocks/>
          </p:cNvSpPr>
          <p:nvPr/>
        </p:nvSpPr>
        <p:spPr>
          <a:xfrm>
            <a:off x="683568" y="798396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Example: Generating part of faces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57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657350"/>
            <a:ext cx="46863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7"/>
          <p:cNvSpPr txBox="1">
            <a:spLocks/>
          </p:cNvSpPr>
          <p:nvPr/>
        </p:nvSpPr>
        <p:spPr>
          <a:xfrm>
            <a:off x="683568" y="798396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Example: Generating faces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5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3484"/>
            <a:ext cx="3411705" cy="267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664" y="1725882"/>
            <a:ext cx="4317421" cy="205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355812"/>
            <a:ext cx="67627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874" y="4308186"/>
            <a:ext cx="19050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3568" y="5111896"/>
            <a:ext cx="374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PDF : Probability Density Function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79824" y="5291916"/>
            <a:ext cx="316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drawn from the PDF</a:t>
            </a:r>
            <a:endParaRPr lang="ko-KR" altLang="en-US" dirty="0"/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5723874" y="4931876"/>
            <a:ext cx="14427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7308304" y="4993987"/>
            <a:ext cx="320570" cy="3699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7"/>
          <p:cNvSpPr txBox="1">
            <a:spLocks/>
          </p:cNvSpPr>
          <p:nvPr/>
        </p:nvSpPr>
        <p:spPr>
          <a:xfrm>
            <a:off x="683568" y="798396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Probability Density Function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31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33" y="1556792"/>
            <a:ext cx="3935950" cy="2888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/>
          <p:nvPr/>
        </p:nvCxnSpPr>
        <p:spPr>
          <a:xfrm flipH="1">
            <a:off x="2743860" y="3413374"/>
            <a:ext cx="432050" cy="731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203850" y="3413374"/>
            <a:ext cx="1224134" cy="5040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55776" y="4083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32704" y="377341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3208961" y="2837310"/>
            <a:ext cx="0" cy="5760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3313012" y="4122437"/>
            <a:ext cx="191686" cy="34667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491880" y="4149188"/>
            <a:ext cx="576064" cy="21525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08568" y="44121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044672" y="427747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 flipH="1" flipV="1">
            <a:off x="3498229" y="3981843"/>
            <a:ext cx="121" cy="14358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30636" y="254927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0.9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218668" y="369211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0.01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004048" y="2405262"/>
            <a:ext cx="3564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</a:t>
            </a:r>
            <a:r>
              <a:rPr lang="ko-KR" altLang="en-US" dirty="0"/>
              <a:t> </a:t>
            </a:r>
            <a:r>
              <a:rPr lang="en-US" altLang="ko-KR" dirty="0" smtClean="0"/>
              <a:t>0.9 to generate the vector</a:t>
            </a:r>
          </a:p>
          <a:p>
            <a:r>
              <a:rPr lang="en-US" altLang="ko-KR" dirty="0"/>
              <a:t>(3,2)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004048" y="4340186"/>
            <a:ext cx="3670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probability of </a:t>
            </a:r>
            <a:r>
              <a:rPr lang="ko-KR" altLang="en-US" dirty="0"/>
              <a:t> </a:t>
            </a:r>
            <a:r>
              <a:rPr lang="en-US" altLang="ko-KR" dirty="0" smtClean="0"/>
              <a:t>0.01 </a:t>
            </a:r>
            <a:r>
              <a:rPr lang="en-US" altLang="ko-KR" dirty="0"/>
              <a:t>to generate the vector</a:t>
            </a:r>
          </a:p>
          <a:p>
            <a:r>
              <a:rPr lang="en-US" altLang="ko-KR" dirty="0" smtClean="0"/>
              <a:t>(4,1)</a:t>
            </a:r>
            <a:endParaRPr lang="ko-KR" altLang="en-US" dirty="0"/>
          </a:p>
        </p:txBody>
      </p:sp>
      <p:cxnSp>
        <p:nvCxnSpPr>
          <p:cNvPr id="31" name="직선 화살표 연결선 30"/>
          <p:cNvCxnSpPr>
            <a:endCxn id="27" idx="1"/>
          </p:cNvCxnSpPr>
          <p:nvPr/>
        </p:nvCxnSpPr>
        <p:spPr>
          <a:xfrm flipV="1">
            <a:off x="3264220" y="2728428"/>
            <a:ext cx="1739828" cy="1088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3635896" y="3981843"/>
            <a:ext cx="1440160" cy="430351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3568" y="5229200"/>
            <a:ext cx="7634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The above PDF will generate vectors like (3,2) rather than (4,1)</a:t>
            </a:r>
          </a:p>
          <a:p>
            <a:endParaRPr lang="en-US" altLang="ko-KR" dirty="0"/>
          </a:p>
          <a:p>
            <a:r>
              <a:rPr lang="en-US" altLang="ko-KR" dirty="0" smtClean="0"/>
              <a:t>Think of (3,2) as a face, and (4,1) as a noise. Then the above model will generate faces  rather than noises.</a:t>
            </a:r>
            <a:endParaRPr lang="ko-KR" altLang="en-US" dirty="0"/>
          </a:p>
        </p:txBody>
      </p:sp>
      <p:sp>
        <p:nvSpPr>
          <p:cNvPr id="24" name="제목 7"/>
          <p:cNvSpPr txBox="1">
            <a:spLocks/>
          </p:cNvSpPr>
          <p:nvPr/>
        </p:nvSpPr>
        <p:spPr>
          <a:xfrm>
            <a:off x="611560" y="260648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Probability Density Function: (2D)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989402" y="3353158"/>
            <a:ext cx="52186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1937183" y="1528528"/>
            <a:ext cx="5299113" cy="1763987"/>
          </a:xfrm>
          <a:custGeom>
            <a:avLst/>
            <a:gdLst>
              <a:gd name="connsiteX0" fmla="*/ 0 w 5299113"/>
              <a:gd name="connsiteY0" fmla="*/ 1586526 h 1763987"/>
              <a:gd name="connsiteX1" fmla="*/ 429658 w 5299113"/>
              <a:gd name="connsiteY1" fmla="*/ 352636 h 1763987"/>
              <a:gd name="connsiteX2" fmla="*/ 771181 w 5299113"/>
              <a:gd name="connsiteY2" fmla="*/ 969581 h 1763987"/>
              <a:gd name="connsiteX3" fmla="*/ 1002535 w 5299113"/>
              <a:gd name="connsiteY3" fmla="*/ 881446 h 1763987"/>
              <a:gd name="connsiteX4" fmla="*/ 1344058 w 5299113"/>
              <a:gd name="connsiteY4" fmla="*/ 727210 h 1763987"/>
              <a:gd name="connsiteX5" fmla="*/ 1608463 w 5299113"/>
              <a:gd name="connsiteY5" fmla="*/ 1333138 h 1763987"/>
              <a:gd name="connsiteX6" fmla="*/ 2016087 w 5299113"/>
              <a:gd name="connsiteY6" fmla="*/ 1718728 h 1763987"/>
              <a:gd name="connsiteX7" fmla="*/ 2390660 w 5299113"/>
              <a:gd name="connsiteY7" fmla="*/ 1575509 h 1763987"/>
              <a:gd name="connsiteX8" fmla="*/ 2732183 w 5299113"/>
              <a:gd name="connsiteY8" fmla="*/ 1696694 h 1763987"/>
              <a:gd name="connsiteX9" fmla="*/ 3283026 w 5299113"/>
              <a:gd name="connsiteY9" fmla="*/ 1333138 h 1763987"/>
              <a:gd name="connsiteX10" fmla="*/ 3767769 w 5299113"/>
              <a:gd name="connsiteY10" fmla="*/ 1476357 h 1763987"/>
              <a:gd name="connsiteX11" fmla="*/ 4329629 w 5299113"/>
              <a:gd name="connsiteY11" fmla="*/ 97 h 1763987"/>
              <a:gd name="connsiteX12" fmla="*/ 4957590 w 5299113"/>
              <a:gd name="connsiteY12" fmla="*/ 1553475 h 1763987"/>
              <a:gd name="connsiteX13" fmla="*/ 5299113 w 5299113"/>
              <a:gd name="connsiteY13" fmla="*/ 1707711 h 176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99113" h="1763987">
                <a:moveTo>
                  <a:pt x="0" y="1586526"/>
                </a:moveTo>
                <a:cubicBezTo>
                  <a:pt x="150564" y="1020993"/>
                  <a:pt x="301128" y="455460"/>
                  <a:pt x="429658" y="352636"/>
                </a:cubicBezTo>
                <a:cubicBezTo>
                  <a:pt x="558188" y="249812"/>
                  <a:pt x="675702" y="881446"/>
                  <a:pt x="771181" y="969581"/>
                </a:cubicBezTo>
                <a:cubicBezTo>
                  <a:pt x="866660" y="1057716"/>
                  <a:pt x="907056" y="921841"/>
                  <a:pt x="1002535" y="881446"/>
                </a:cubicBezTo>
                <a:cubicBezTo>
                  <a:pt x="1098014" y="841051"/>
                  <a:pt x="1243070" y="651928"/>
                  <a:pt x="1344058" y="727210"/>
                </a:cubicBezTo>
                <a:cubicBezTo>
                  <a:pt x="1445046" y="802492"/>
                  <a:pt x="1496458" y="1167885"/>
                  <a:pt x="1608463" y="1333138"/>
                </a:cubicBezTo>
                <a:cubicBezTo>
                  <a:pt x="1720468" y="1498391"/>
                  <a:pt x="1885721" y="1678333"/>
                  <a:pt x="2016087" y="1718728"/>
                </a:cubicBezTo>
                <a:cubicBezTo>
                  <a:pt x="2146453" y="1759123"/>
                  <a:pt x="2271311" y="1579181"/>
                  <a:pt x="2390660" y="1575509"/>
                </a:cubicBezTo>
                <a:cubicBezTo>
                  <a:pt x="2510009" y="1571837"/>
                  <a:pt x="2583455" y="1737089"/>
                  <a:pt x="2732183" y="1696694"/>
                </a:cubicBezTo>
                <a:cubicBezTo>
                  <a:pt x="2880911" y="1656299"/>
                  <a:pt x="3110428" y="1369861"/>
                  <a:pt x="3283026" y="1333138"/>
                </a:cubicBezTo>
                <a:cubicBezTo>
                  <a:pt x="3455624" y="1296415"/>
                  <a:pt x="3593335" y="1698530"/>
                  <a:pt x="3767769" y="1476357"/>
                </a:cubicBezTo>
                <a:cubicBezTo>
                  <a:pt x="3942203" y="1254184"/>
                  <a:pt x="4131326" y="-12756"/>
                  <a:pt x="4329629" y="97"/>
                </a:cubicBezTo>
                <a:cubicBezTo>
                  <a:pt x="4527932" y="12950"/>
                  <a:pt x="4796009" y="1268873"/>
                  <a:pt x="4957590" y="1553475"/>
                </a:cubicBezTo>
                <a:cubicBezTo>
                  <a:pt x="5119171" y="1838077"/>
                  <a:pt x="5209142" y="1772894"/>
                  <a:pt x="5299113" y="1707711"/>
                </a:cubicBezTo>
              </a:path>
            </a:pathLst>
          </a:cu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469" y="1299159"/>
            <a:ext cx="909205" cy="45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타원 9"/>
          <p:cNvSpPr/>
          <p:nvPr/>
        </p:nvSpPr>
        <p:spPr>
          <a:xfrm>
            <a:off x="2289778" y="3292515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176701" y="3296001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22173" y="3296001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793" y="3774554"/>
            <a:ext cx="5810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69" y="3789040"/>
            <a:ext cx="6000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/>
          <p:cNvCxnSpPr>
            <a:stCxn id="10" idx="4"/>
            <a:endCxn id="2051" idx="0"/>
          </p:cNvCxnSpPr>
          <p:nvPr/>
        </p:nvCxnSpPr>
        <p:spPr>
          <a:xfrm>
            <a:off x="2358021" y="3429000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2" idx="4"/>
            <a:endCxn id="2052" idx="0"/>
          </p:cNvCxnSpPr>
          <p:nvPr/>
        </p:nvCxnSpPr>
        <p:spPr>
          <a:xfrm>
            <a:off x="6244944" y="3432486"/>
            <a:ext cx="6263" cy="356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88" y="3816575"/>
            <a:ext cx="543877" cy="52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화살표 연결선 19"/>
          <p:cNvCxnSpPr>
            <a:stCxn id="13" idx="4"/>
            <a:endCxn id="2053" idx="0"/>
          </p:cNvCxnSpPr>
          <p:nvPr/>
        </p:nvCxnSpPr>
        <p:spPr>
          <a:xfrm>
            <a:off x="3990416" y="3432486"/>
            <a:ext cx="1311" cy="3840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2" idx="0"/>
            <a:endCxn id="9" idx="11"/>
          </p:cNvCxnSpPr>
          <p:nvPr/>
        </p:nvCxnSpPr>
        <p:spPr>
          <a:xfrm flipV="1">
            <a:off x="6244944" y="1528625"/>
            <a:ext cx="21868" cy="1767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0" idx="0"/>
            <a:endCxn id="9" idx="1"/>
          </p:cNvCxnSpPr>
          <p:nvPr/>
        </p:nvCxnSpPr>
        <p:spPr>
          <a:xfrm flipV="1">
            <a:off x="2358021" y="1881164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31640" y="5013176"/>
            <a:ext cx="7027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know the true PDF then we can generate faces by just drawing samples from </a:t>
            </a:r>
          </a:p>
          <a:p>
            <a:r>
              <a:rPr lang="en-US" altLang="ko-KR" dirty="0" smtClean="0"/>
              <a:t>This PDF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itchFamily="2" charset="2"/>
              </a:rPr>
              <a:t>Problem? Cannot know this PDF.</a:t>
            </a:r>
          </a:p>
          <a:p>
            <a:r>
              <a:rPr lang="en-US" altLang="ko-KR" dirty="0" smtClean="0">
                <a:sym typeface="Wingdings" pitchFamily="2" charset="2"/>
              </a:rPr>
              <a:t>(A PDF in very high dimensional space)</a:t>
            </a:r>
            <a:endParaRPr lang="ko-KR" altLang="en-US" dirty="0"/>
          </a:p>
        </p:txBody>
      </p:sp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597152"/>
              </p:ext>
            </p:extLst>
          </p:nvPr>
        </p:nvGraphicFramePr>
        <p:xfrm>
          <a:off x="639763" y="2782888"/>
          <a:ext cx="10541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수식" r:id="rId7" imgW="406080" imgH="190440" progId="Equation.3">
                  <p:embed/>
                </p:oleObj>
              </mc:Choice>
              <mc:Fallback>
                <p:oleObj name="수식" r:id="rId7" imgW="4060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9763" y="2782888"/>
                        <a:ext cx="10541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제목 7"/>
          <p:cNvSpPr txBox="1">
            <a:spLocks/>
          </p:cNvSpPr>
          <p:nvPr/>
        </p:nvSpPr>
        <p:spPr>
          <a:xfrm>
            <a:off x="611560" y="582372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Problem of finding PDF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81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827584" y="1282433"/>
            <a:ext cx="4744212" cy="1713624"/>
            <a:chOff x="971600" y="1196752"/>
            <a:chExt cx="5218633" cy="1884986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971600" y="3002410"/>
              <a:ext cx="521863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타원 2"/>
            <p:cNvSpPr/>
            <p:nvPr/>
          </p:nvSpPr>
          <p:spPr>
            <a:xfrm>
              <a:off x="1271976" y="2941767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" name="타원 3"/>
            <p:cNvSpPr/>
            <p:nvPr/>
          </p:nvSpPr>
          <p:spPr>
            <a:xfrm>
              <a:off x="5158899" y="2945253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" name="타원 4"/>
            <p:cNvSpPr/>
            <p:nvPr/>
          </p:nvSpPr>
          <p:spPr>
            <a:xfrm>
              <a:off x="2904371" y="2945253"/>
              <a:ext cx="136485" cy="13648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6" name="직선 연결선 5"/>
            <p:cNvCxnSpPr/>
            <p:nvPr/>
          </p:nvCxnSpPr>
          <p:spPr>
            <a:xfrm flipV="1">
              <a:off x="5227142" y="1597089"/>
              <a:ext cx="21868" cy="1327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>
              <a:stCxn id="3" idx="0"/>
            </p:cNvCxnSpPr>
            <p:nvPr/>
          </p:nvCxnSpPr>
          <p:spPr>
            <a:xfrm flipV="1">
              <a:off x="1340219" y="1530416"/>
              <a:ext cx="8820" cy="14113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033918" y="1268760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94358" y="1196752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34118" y="2564904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0</a:t>
              </a:r>
              <a:endParaRPr lang="ko-KR" altLang="en-US" sz="1600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2186046" y="2934236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3698214" y="2934236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436842" y="2934236"/>
              <a:ext cx="136485" cy="13648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14" name="직선 연결선 13"/>
            <p:cNvCxnSpPr/>
            <p:nvPr/>
          </p:nvCxnSpPr>
          <p:spPr>
            <a:xfrm flipV="1">
              <a:off x="2238217" y="1538939"/>
              <a:ext cx="8820" cy="14113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V="1">
              <a:off x="3770222" y="1522885"/>
              <a:ext cx="8820" cy="14113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957766" y="1278052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30926" y="1256018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23014" y="2574196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0</a:t>
              </a:r>
              <a:endParaRPr lang="ko-KR" altLang="en-US" sz="1600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55576" y="4163648"/>
            <a:ext cx="4744212" cy="1713624"/>
            <a:chOff x="971600" y="1196752"/>
            <a:chExt cx="5218633" cy="1884986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971600" y="3002410"/>
              <a:ext cx="521863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>
              <a:off x="1271976" y="2941767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" name="타원 22"/>
            <p:cNvSpPr/>
            <p:nvPr/>
          </p:nvSpPr>
          <p:spPr>
            <a:xfrm>
              <a:off x="5158899" y="2945253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" name="타원 23"/>
            <p:cNvSpPr/>
            <p:nvPr/>
          </p:nvSpPr>
          <p:spPr>
            <a:xfrm>
              <a:off x="2904371" y="2945253"/>
              <a:ext cx="136485" cy="13648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5227142" y="1597089"/>
              <a:ext cx="21868" cy="1327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>
              <a:stCxn id="22" idx="0"/>
            </p:cNvCxnSpPr>
            <p:nvPr/>
          </p:nvCxnSpPr>
          <p:spPr>
            <a:xfrm flipV="1">
              <a:off x="1340219" y="1530416"/>
              <a:ext cx="8820" cy="14113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033918" y="1268760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994358" y="1196752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834118" y="2564904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0</a:t>
              </a:r>
              <a:endParaRPr lang="ko-KR" altLang="en-US" sz="1600" dirty="0"/>
            </a:p>
          </p:txBody>
        </p:sp>
        <p:sp>
          <p:nvSpPr>
            <p:cNvPr id="30" name="타원 29"/>
            <p:cNvSpPr/>
            <p:nvPr/>
          </p:nvSpPr>
          <p:spPr>
            <a:xfrm>
              <a:off x="2186046" y="2934236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3698214" y="2934236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" name="타원 31"/>
            <p:cNvSpPr/>
            <p:nvPr/>
          </p:nvSpPr>
          <p:spPr>
            <a:xfrm>
              <a:off x="4436842" y="2934236"/>
              <a:ext cx="136485" cy="13648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33" name="직선 연결선 32"/>
            <p:cNvCxnSpPr/>
            <p:nvPr/>
          </p:nvCxnSpPr>
          <p:spPr>
            <a:xfrm flipV="1">
              <a:off x="2238217" y="1538939"/>
              <a:ext cx="8820" cy="14113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3770222" y="1522885"/>
              <a:ext cx="8820" cy="14113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957766" y="1278052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30926" y="1256018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23014" y="2574196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0</a:t>
              </a:r>
              <a:endParaRPr lang="ko-KR" altLang="en-US" sz="1600" dirty="0"/>
            </a:p>
          </p:txBody>
        </p:sp>
      </p:grpSp>
      <p:cxnSp>
        <p:nvCxnSpPr>
          <p:cNvPr id="39" name="직선 연결선 38"/>
          <p:cNvCxnSpPr/>
          <p:nvPr/>
        </p:nvCxnSpPr>
        <p:spPr>
          <a:xfrm>
            <a:off x="1139850" y="1631370"/>
            <a:ext cx="839862" cy="84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5" idx="0"/>
          </p:cNvCxnSpPr>
          <p:nvPr/>
        </p:nvCxnSpPr>
        <p:spPr>
          <a:xfrm>
            <a:off x="1993664" y="1674865"/>
            <a:ext cx="653024" cy="11971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2658217" y="1663848"/>
            <a:ext cx="700664" cy="1215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408367" y="1628800"/>
            <a:ext cx="609442" cy="12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13" idx="0"/>
          </p:cNvCxnSpPr>
          <p:nvPr/>
        </p:nvCxnSpPr>
        <p:spPr>
          <a:xfrm flipV="1">
            <a:off x="4039843" y="1674865"/>
            <a:ext cx="646446" cy="11870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자유형 53"/>
          <p:cNvSpPr/>
          <p:nvPr/>
        </p:nvSpPr>
        <p:spPr>
          <a:xfrm>
            <a:off x="749147" y="4395313"/>
            <a:ext cx="4638101" cy="1398153"/>
          </a:xfrm>
          <a:custGeom>
            <a:avLst/>
            <a:gdLst>
              <a:gd name="connsiteX0" fmla="*/ 0 w 4638101"/>
              <a:gd name="connsiteY0" fmla="*/ 474142 h 1398153"/>
              <a:gd name="connsiteX1" fmla="*/ 385590 w 4638101"/>
              <a:gd name="connsiteY1" fmla="*/ 77535 h 1398153"/>
              <a:gd name="connsiteX2" fmla="*/ 1178805 w 4638101"/>
              <a:gd name="connsiteY2" fmla="*/ 88552 h 1398153"/>
              <a:gd name="connsiteX3" fmla="*/ 1509311 w 4638101"/>
              <a:gd name="connsiteY3" fmla="*/ 991935 h 1398153"/>
              <a:gd name="connsiteX4" fmla="*/ 1575412 w 4638101"/>
              <a:gd name="connsiteY4" fmla="*/ 1201256 h 1398153"/>
              <a:gd name="connsiteX5" fmla="*/ 1817783 w 4638101"/>
              <a:gd name="connsiteY5" fmla="*/ 1388542 h 1398153"/>
              <a:gd name="connsiteX6" fmla="*/ 2324559 w 4638101"/>
              <a:gd name="connsiteY6" fmla="*/ 1245323 h 1398153"/>
              <a:gd name="connsiteX7" fmla="*/ 2467778 w 4638101"/>
              <a:gd name="connsiteY7" fmla="*/ 264822 h 1398153"/>
              <a:gd name="connsiteX8" fmla="*/ 2577947 w 4638101"/>
              <a:gd name="connsiteY8" fmla="*/ 55501 h 1398153"/>
              <a:gd name="connsiteX9" fmla="*/ 2787267 w 4638101"/>
              <a:gd name="connsiteY9" fmla="*/ 606345 h 1398153"/>
              <a:gd name="connsiteX10" fmla="*/ 2886419 w 4638101"/>
              <a:gd name="connsiteY10" fmla="*/ 1245323 h 1398153"/>
              <a:gd name="connsiteX11" fmla="*/ 3260993 w 4638101"/>
              <a:gd name="connsiteY11" fmla="*/ 1388542 h 1398153"/>
              <a:gd name="connsiteX12" fmla="*/ 3679634 w 4638101"/>
              <a:gd name="connsiteY12" fmla="*/ 1058036 h 1398153"/>
              <a:gd name="connsiteX13" fmla="*/ 3833870 w 4638101"/>
              <a:gd name="connsiteY13" fmla="*/ 187704 h 1398153"/>
              <a:gd name="connsiteX14" fmla="*/ 4109292 w 4638101"/>
              <a:gd name="connsiteY14" fmla="*/ 209738 h 1398153"/>
              <a:gd name="connsiteX15" fmla="*/ 4472848 w 4638101"/>
              <a:gd name="connsiteY15" fmla="*/ 1036003 h 1398153"/>
              <a:gd name="connsiteX16" fmla="*/ 4638101 w 4638101"/>
              <a:gd name="connsiteY16" fmla="*/ 1124138 h 139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38101" h="1398153">
                <a:moveTo>
                  <a:pt x="0" y="474142"/>
                </a:moveTo>
                <a:cubicBezTo>
                  <a:pt x="94561" y="307971"/>
                  <a:pt x="189123" y="141800"/>
                  <a:pt x="385590" y="77535"/>
                </a:cubicBezTo>
                <a:cubicBezTo>
                  <a:pt x="582057" y="13270"/>
                  <a:pt x="991518" y="-63848"/>
                  <a:pt x="1178805" y="88552"/>
                </a:cubicBezTo>
                <a:cubicBezTo>
                  <a:pt x="1366092" y="240952"/>
                  <a:pt x="1443210" y="806484"/>
                  <a:pt x="1509311" y="991935"/>
                </a:cubicBezTo>
                <a:cubicBezTo>
                  <a:pt x="1575412" y="1177386"/>
                  <a:pt x="1524000" y="1135155"/>
                  <a:pt x="1575412" y="1201256"/>
                </a:cubicBezTo>
                <a:cubicBezTo>
                  <a:pt x="1626824" y="1267357"/>
                  <a:pt x="1692925" y="1381197"/>
                  <a:pt x="1817783" y="1388542"/>
                </a:cubicBezTo>
                <a:cubicBezTo>
                  <a:pt x="1942641" y="1395887"/>
                  <a:pt x="2216227" y="1432610"/>
                  <a:pt x="2324559" y="1245323"/>
                </a:cubicBezTo>
                <a:cubicBezTo>
                  <a:pt x="2432891" y="1058036"/>
                  <a:pt x="2425547" y="463126"/>
                  <a:pt x="2467778" y="264822"/>
                </a:cubicBezTo>
                <a:cubicBezTo>
                  <a:pt x="2510009" y="66518"/>
                  <a:pt x="2524699" y="-1419"/>
                  <a:pt x="2577947" y="55501"/>
                </a:cubicBezTo>
                <a:cubicBezTo>
                  <a:pt x="2631195" y="112421"/>
                  <a:pt x="2735855" y="408041"/>
                  <a:pt x="2787267" y="606345"/>
                </a:cubicBezTo>
                <a:cubicBezTo>
                  <a:pt x="2838679" y="804649"/>
                  <a:pt x="2807465" y="1114957"/>
                  <a:pt x="2886419" y="1245323"/>
                </a:cubicBezTo>
                <a:cubicBezTo>
                  <a:pt x="2965373" y="1375689"/>
                  <a:pt x="3128791" y="1419757"/>
                  <a:pt x="3260993" y="1388542"/>
                </a:cubicBezTo>
                <a:cubicBezTo>
                  <a:pt x="3393196" y="1357328"/>
                  <a:pt x="3584155" y="1258176"/>
                  <a:pt x="3679634" y="1058036"/>
                </a:cubicBezTo>
                <a:cubicBezTo>
                  <a:pt x="3775113" y="857896"/>
                  <a:pt x="3762260" y="329087"/>
                  <a:pt x="3833870" y="187704"/>
                </a:cubicBezTo>
                <a:cubicBezTo>
                  <a:pt x="3905480" y="46321"/>
                  <a:pt x="4002796" y="68355"/>
                  <a:pt x="4109292" y="209738"/>
                </a:cubicBezTo>
                <a:cubicBezTo>
                  <a:pt x="4215788" y="351121"/>
                  <a:pt x="4384713" y="883603"/>
                  <a:pt x="4472848" y="1036003"/>
                </a:cubicBezTo>
                <a:cubicBezTo>
                  <a:pt x="4560983" y="1188403"/>
                  <a:pt x="4599542" y="1156270"/>
                  <a:pt x="4638101" y="1124138"/>
                </a:cubicBezTo>
              </a:path>
            </a:pathLst>
          </a:cu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555482"/>
              </p:ext>
            </p:extLst>
          </p:nvPr>
        </p:nvGraphicFramePr>
        <p:xfrm>
          <a:off x="6588224" y="1460760"/>
          <a:ext cx="1088943" cy="371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수식" r:id="rId3" imgW="558720" imgH="190440" progId="Equation.3">
                  <p:embed/>
                </p:oleObj>
              </mc:Choice>
              <mc:Fallback>
                <p:oleObj name="수식" r:id="rId3" imgW="55872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8224" y="1460760"/>
                        <a:ext cx="1088943" cy="371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667939"/>
              </p:ext>
            </p:extLst>
          </p:nvPr>
        </p:nvGraphicFramePr>
        <p:xfrm>
          <a:off x="6441365" y="4576111"/>
          <a:ext cx="2224087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수식" r:id="rId5" imgW="1143000" imgH="215640" progId="Equation.3">
                  <p:embed/>
                </p:oleObj>
              </mc:Choice>
              <mc:Fallback>
                <p:oleObj name="수식" r:id="rId5" imgW="11430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1365" y="4576111"/>
                        <a:ext cx="2224087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3851920" y="30689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779912" y="59399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450018" y="59492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548728" y="30689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graphicFrame>
        <p:nvGraphicFramePr>
          <p:cNvPr id="61" name="개체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643041"/>
              </p:ext>
            </p:extLst>
          </p:nvPr>
        </p:nvGraphicFramePr>
        <p:xfrm>
          <a:off x="6517870" y="2999707"/>
          <a:ext cx="10890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수식" r:id="rId7" imgW="558720" imgH="190440" progId="Equation.3">
                  <p:embed/>
                </p:oleObj>
              </mc:Choice>
              <mc:Fallback>
                <p:oleObj name="수식" r:id="rId7" imgW="558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7870" y="2999707"/>
                        <a:ext cx="10890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개체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375039"/>
              </p:ext>
            </p:extLst>
          </p:nvPr>
        </p:nvGraphicFramePr>
        <p:xfrm>
          <a:off x="6588224" y="2204864"/>
          <a:ext cx="10890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수식" r:id="rId9" imgW="558800" imgH="190500" progId="Equation.3">
                  <p:embed/>
                </p:oleObj>
              </mc:Choice>
              <mc:Fallback>
                <p:oleObj name="수식" r:id="rId9" imgW="5588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2204864"/>
                        <a:ext cx="10890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타원 62"/>
          <p:cNvSpPr/>
          <p:nvPr/>
        </p:nvSpPr>
        <p:spPr>
          <a:xfrm>
            <a:off x="3851920" y="3068960"/>
            <a:ext cx="311304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구부러진 연결선 64"/>
          <p:cNvCxnSpPr>
            <a:stCxn id="63" idx="7"/>
            <a:endCxn id="67" idx="3"/>
          </p:cNvCxnSpPr>
          <p:nvPr/>
        </p:nvCxnSpPr>
        <p:spPr>
          <a:xfrm rot="5400000" flipH="1" flipV="1">
            <a:off x="5322150" y="1259818"/>
            <a:ext cx="658714" cy="3067744"/>
          </a:xfrm>
          <a:prstGeom prst="curvedConnector3">
            <a:avLst>
              <a:gd name="adj1" fmla="val 65052"/>
            </a:avLst>
          </a:prstGeom>
          <a:ln>
            <a:solidFill>
              <a:srgbClr val="FF000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/>
          <p:cNvSpPr/>
          <p:nvPr/>
        </p:nvSpPr>
        <p:spPr>
          <a:xfrm>
            <a:off x="7164288" y="2263437"/>
            <a:ext cx="144016" cy="2353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3901260" y="2547703"/>
            <a:ext cx="212625" cy="3052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591623" y="2268055"/>
            <a:ext cx="212625" cy="3052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구부러진 연결선 81"/>
          <p:cNvCxnSpPr>
            <a:stCxn id="76" idx="0"/>
            <a:endCxn id="77" idx="1"/>
          </p:cNvCxnSpPr>
          <p:nvPr/>
        </p:nvCxnSpPr>
        <p:spPr>
          <a:xfrm rot="5400000" flipH="1" flipV="1">
            <a:off x="5197693" y="1122635"/>
            <a:ext cx="234948" cy="2615188"/>
          </a:xfrm>
          <a:prstGeom prst="curvedConnector3">
            <a:avLst>
              <a:gd name="adj1" fmla="val 216324"/>
            </a:avLst>
          </a:prstGeom>
          <a:ln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652120" y="1478878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Model1: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5580112" y="4643844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Model2:</a:t>
            </a:r>
            <a:endParaRPr lang="ko-KR" altLang="en-US" dirty="0"/>
          </a:p>
        </p:txBody>
      </p:sp>
      <p:sp>
        <p:nvSpPr>
          <p:cNvPr id="87" name="타원 86"/>
          <p:cNvSpPr/>
          <p:nvPr/>
        </p:nvSpPr>
        <p:spPr>
          <a:xfrm>
            <a:off x="4525425" y="1290794"/>
            <a:ext cx="212625" cy="3052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4548728" y="3068960"/>
            <a:ext cx="311304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구부러진 연결선 90"/>
          <p:cNvCxnSpPr>
            <a:stCxn id="87" idx="6"/>
            <a:endCxn id="93" idx="2"/>
          </p:cNvCxnSpPr>
          <p:nvPr/>
        </p:nvCxnSpPr>
        <p:spPr>
          <a:xfrm>
            <a:off x="4738050" y="1443411"/>
            <a:ext cx="1778166" cy="1756132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/>
          <p:cNvSpPr/>
          <p:nvPr/>
        </p:nvSpPr>
        <p:spPr>
          <a:xfrm>
            <a:off x="6516216" y="3046926"/>
            <a:ext cx="212625" cy="3052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7092280" y="3071654"/>
            <a:ext cx="144016" cy="2353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8" name="구부러진 연결선 97"/>
          <p:cNvCxnSpPr>
            <a:stCxn id="89" idx="6"/>
            <a:endCxn id="94" idx="3"/>
          </p:cNvCxnSpPr>
          <p:nvPr/>
        </p:nvCxnSpPr>
        <p:spPr>
          <a:xfrm>
            <a:off x="4860032" y="3253626"/>
            <a:ext cx="2253339" cy="18924"/>
          </a:xfrm>
          <a:prstGeom prst="curvedConnector4">
            <a:avLst>
              <a:gd name="adj1" fmla="val 49532"/>
              <a:gd name="adj2" fmla="val 1307990"/>
            </a:avLst>
          </a:prstGeom>
          <a:ln>
            <a:solidFill>
              <a:srgbClr val="FF000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개체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334305"/>
              </p:ext>
            </p:extLst>
          </p:nvPr>
        </p:nvGraphicFramePr>
        <p:xfrm>
          <a:off x="6731000" y="3633788"/>
          <a:ext cx="36195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수식" r:id="rId10" imgW="139680" imgH="190440" progId="Equation.3">
                  <p:embed/>
                </p:oleObj>
              </mc:Choice>
              <mc:Fallback>
                <p:oleObj name="수식" r:id="rId10" imgW="139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0" y="3633788"/>
                        <a:ext cx="361950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개체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654780"/>
              </p:ext>
            </p:extLst>
          </p:nvPr>
        </p:nvGraphicFramePr>
        <p:xfrm>
          <a:off x="6622761" y="5455568"/>
          <a:ext cx="395288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수식" r:id="rId12" imgW="152280" imgH="190440" progId="Equation.3">
                  <p:embed/>
                </p:oleObj>
              </mc:Choice>
              <mc:Fallback>
                <p:oleObj name="수식" r:id="rId12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2761" y="5455568"/>
                        <a:ext cx="395288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5" name="직선 화살표 연결선 104"/>
          <p:cNvCxnSpPr/>
          <p:nvPr/>
        </p:nvCxnSpPr>
        <p:spPr>
          <a:xfrm flipV="1">
            <a:off x="6876256" y="3272550"/>
            <a:ext cx="72008" cy="4444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V="1">
            <a:off x="7092280" y="3307018"/>
            <a:ext cx="360040" cy="482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V="1">
            <a:off x="6804248" y="4941168"/>
            <a:ext cx="108012" cy="466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6912260" y="4941168"/>
            <a:ext cx="324036" cy="4747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V="1">
            <a:off x="6948264" y="4941168"/>
            <a:ext cx="792088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 flipV="1">
            <a:off x="7074278" y="4941168"/>
            <a:ext cx="1170130" cy="6439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제목 7"/>
          <p:cNvSpPr txBox="1">
            <a:spLocks/>
          </p:cNvSpPr>
          <p:nvPr/>
        </p:nvSpPr>
        <p:spPr>
          <a:xfrm>
            <a:off x="539552" y="476672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Choice </a:t>
            </a:r>
            <a:r>
              <a:rPr lang="en-US" altLang="ko-KR" sz="2800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of Model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15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균형">
  <a:themeElements>
    <a:clrScheme name="균형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균형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균형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42</TotalTime>
  <Words>474</Words>
  <Application>Microsoft Office PowerPoint</Application>
  <PresentationFormat>화면 슬라이드 쇼(4:3)</PresentationFormat>
  <Paragraphs>150</Paragraphs>
  <Slides>27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균형</vt:lpstr>
      <vt:lpstr>수식</vt:lpstr>
      <vt:lpstr>Microsoft Equation 3.0</vt:lpstr>
      <vt:lpstr>Deep Learning Lecture – 5 (GAN)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이석호</dc:creator>
  <cp:lastModifiedBy>이석호</cp:lastModifiedBy>
  <cp:revision>5</cp:revision>
  <dcterms:created xsi:type="dcterms:W3CDTF">2018-01-10T01:21:18Z</dcterms:created>
  <dcterms:modified xsi:type="dcterms:W3CDTF">2018-01-10T02:04:12Z</dcterms:modified>
</cp:coreProperties>
</file>